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Default ContentType="image/gif" Extension="gif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65052F27-085F-45F3-AA54-30E2DA7C0FF4}">
  <a:tblStyle styleId="{65052F27-085F-45F3-AA54-30E2DA7C0FF4}" styleName="Table_0">
    <a:wholeTbl>
      <a:tcStyle>
        <a:tcBdr>
          <a:left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" Type="http://schemas.openxmlformats.org/officeDocument/2006/relationships/presProps" Target="presProps.xml"/><Relationship Id="rId21" Type="http://schemas.openxmlformats.org/officeDocument/2006/relationships/slide" Target="slides/slide15.xml"/><Relationship Id="rId1" Type="http://schemas.openxmlformats.org/officeDocument/2006/relationships/theme" Target="theme/theme4.xml"/><Relationship Id="rId22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7.xml"/><Relationship Id="rId3" Type="http://schemas.openxmlformats.org/officeDocument/2006/relationships/tableStyles" Target="tableStyles.xml"/><Relationship Id="rId24" Type="http://schemas.openxmlformats.org/officeDocument/2006/relationships/slide" Target="slides/slide18.xml"/><Relationship Id="rId20" Type="http://schemas.openxmlformats.org/officeDocument/2006/relationships/slide" Target="slides/slide14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wide picture+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pic"/>
          </p:nvPr>
        </p:nvSpPr>
        <p:spPr>
          <a:xfrm>
            <a:off x="554804" y="1205500"/>
            <a:ext cx="7983600" cy="3363299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Shape 50"/>
          <p:cNvSpPr txBox="1"/>
          <p:nvPr>
            <p:ph type="title"/>
          </p:nvPr>
        </p:nvSpPr>
        <p:spPr>
          <a:xfrm>
            <a:off x="467650" y="153689"/>
            <a:ext cx="82296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68312" y="731410"/>
            <a:ext cx="8229600" cy="4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A5A6A5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3" type="body"/>
          </p:nvPr>
        </p:nvSpPr>
        <p:spPr>
          <a:xfrm>
            <a:off x="554804" y="4735626"/>
            <a:ext cx="79836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 picture+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pic"/>
          </p:nvPr>
        </p:nvSpPr>
        <p:spPr>
          <a:xfrm>
            <a:off x="813852" y="1614753"/>
            <a:ext cx="1744499" cy="16875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Shape 55"/>
          <p:cNvSpPr/>
          <p:nvPr>
            <p:ph idx="3" type="pic"/>
          </p:nvPr>
        </p:nvSpPr>
        <p:spPr>
          <a:xfrm>
            <a:off x="2736889" y="1625230"/>
            <a:ext cx="1744499" cy="16875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Shape 56"/>
          <p:cNvSpPr/>
          <p:nvPr>
            <p:ph idx="4" type="pic"/>
          </p:nvPr>
        </p:nvSpPr>
        <p:spPr>
          <a:xfrm>
            <a:off x="4648035" y="1640321"/>
            <a:ext cx="1744499" cy="16875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Shape 57"/>
          <p:cNvSpPr/>
          <p:nvPr>
            <p:ph idx="5" type="pic"/>
          </p:nvPr>
        </p:nvSpPr>
        <p:spPr>
          <a:xfrm>
            <a:off x="6592339" y="1625230"/>
            <a:ext cx="1744499" cy="16875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Shape 58"/>
          <p:cNvSpPr txBox="1"/>
          <p:nvPr>
            <p:ph type="title"/>
          </p:nvPr>
        </p:nvSpPr>
        <p:spPr>
          <a:xfrm>
            <a:off x="467650" y="153689"/>
            <a:ext cx="82296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68312" y="731410"/>
            <a:ext cx="8229600" cy="4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BFBFBF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6" type="body"/>
          </p:nvPr>
        </p:nvSpPr>
        <p:spPr>
          <a:xfrm>
            <a:off x="813852" y="3452258"/>
            <a:ext cx="1744499" cy="23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F9494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7" type="body"/>
          </p:nvPr>
        </p:nvSpPr>
        <p:spPr>
          <a:xfrm>
            <a:off x="2736889" y="3452258"/>
            <a:ext cx="1744499" cy="23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F9494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8" type="body"/>
          </p:nvPr>
        </p:nvSpPr>
        <p:spPr>
          <a:xfrm>
            <a:off x="4638314" y="3452258"/>
            <a:ext cx="1744499" cy="23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F9494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9" type="body"/>
          </p:nvPr>
        </p:nvSpPr>
        <p:spPr>
          <a:xfrm>
            <a:off x="6592339" y="3452258"/>
            <a:ext cx="1744499" cy="23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F9494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 picture 2 row+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pic"/>
          </p:nvPr>
        </p:nvSpPr>
        <p:spPr>
          <a:xfrm>
            <a:off x="803145" y="1320348"/>
            <a:ext cx="1744499" cy="1227299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Shape 66"/>
          <p:cNvSpPr/>
          <p:nvPr>
            <p:ph idx="3" type="pic"/>
          </p:nvPr>
        </p:nvSpPr>
        <p:spPr>
          <a:xfrm>
            <a:off x="2740751" y="1330797"/>
            <a:ext cx="1744499" cy="122729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/>
          <p:nvPr>
            <p:ph idx="4" type="pic"/>
          </p:nvPr>
        </p:nvSpPr>
        <p:spPr>
          <a:xfrm>
            <a:off x="4674471" y="1317964"/>
            <a:ext cx="1744499" cy="122729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/>
          <p:nvPr>
            <p:ph idx="5" type="pic"/>
          </p:nvPr>
        </p:nvSpPr>
        <p:spPr>
          <a:xfrm>
            <a:off x="6612078" y="1328413"/>
            <a:ext cx="1744499" cy="1227299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Shape 69"/>
          <p:cNvSpPr/>
          <p:nvPr>
            <p:ph idx="6" type="pic"/>
          </p:nvPr>
        </p:nvSpPr>
        <p:spPr>
          <a:xfrm>
            <a:off x="795754" y="3604570"/>
            <a:ext cx="1744499" cy="1227299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Shape 70"/>
          <p:cNvSpPr/>
          <p:nvPr>
            <p:ph idx="7" type="pic"/>
          </p:nvPr>
        </p:nvSpPr>
        <p:spPr>
          <a:xfrm>
            <a:off x="2733360" y="3615019"/>
            <a:ext cx="1744499" cy="1227299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/>
          <p:nvPr>
            <p:ph idx="8" type="pic"/>
          </p:nvPr>
        </p:nvSpPr>
        <p:spPr>
          <a:xfrm>
            <a:off x="4667080" y="3602186"/>
            <a:ext cx="1744499" cy="12272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Shape 72"/>
          <p:cNvSpPr/>
          <p:nvPr>
            <p:ph idx="9" type="pic"/>
          </p:nvPr>
        </p:nvSpPr>
        <p:spPr>
          <a:xfrm>
            <a:off x="6604686" y="3612635"/>
            <a:ext cx="1744499" cy="1227299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Shape 73"/>
          <p:cNvSpPr txBox="1"/>
          <p:nvPr>
            <p:ph type="title"/>
          </p:nvPr>
        </p:nvSpPr>
        <p:spPr>
          <a:xfrm>
            <a:off x="467650" y="153689"/>
            <a:ext cx="82296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68312" y="731410"/>
            <a:ext cx="8229600" cy="4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BFBFBF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3" type="body"/>
          </p:nvPr>
        </p:nvSpPr>
        <p:spPr>
          <a:xfrm>
            <a:off x="813852" y="2643743"/>
            <a:ext cx="1744499" cy="88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F9494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4" type="body"/>
          </p:nvPr>
        </p:nvSpPr>
        <p:spPr>
          <a:xfrm>
            <a:off x="2736889" y="2643743"/>
            <a:ext cx="1744499" cy="88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F9494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5" type="body"/>
          </p:nvPr>
        </p:nvSpPr>
        <p:spPr>
          <a:xfrm>
            <a:off x="4676814" y="2643743"/>
            <a:ext cx="1744499" cy="88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8F9494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6" type="body"/>
          </p:nvPr>
        </p:nvSpPr>
        <p:spPr>
          <a:xfrm>
            <a:off x="6621214" y="2643743"/>
            <a:ext cx="1744499" cy="88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8F9494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7" type="body"/>
          </p:nvPr>
        </p:nvSpPr>
        <p:spPr>
          <a:xfrm>
            <a:off x="798522" y="4916754"/>
            <a:ext cx="1744499" cy="88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F9494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8" type="body"/>
          </p:nvPr>
        </p:nvSpPr>
        <p:spPr>
          <a:xfrm>
            <a:off x="2721558" y="4916754"/>
            <a:ext cx="1744499" cy="88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F9494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9" type="body"/>
          </p:nvPr>
        </p:nvSpPr>
        <p:spPr>
          <a:xfrm>
            <a:off x="4661482" y="4916754"/>
            <a:ext cx="1744499" cy="88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F9494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20" type="body"/>
          </p:nvPr>
        </p:nvSpPr>
        <p:spPr>
          <a:xfrm>
            <a:off x="6605882" y="4916754"/>
            <a:ext cx="1744499" cy="88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F9494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+conte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pic"/>
          </p:nvPr>
        </p:nvSpPr>
        <p:spPr>
          <a:xfrm>
            <a:off x="482675" y="1320346"/>
            <a:ext cx="3842099" cy="2226899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Shape 85"/>
          <p:cNvSpPr/>
          <p:nvPr>
            <p:ph idx="3" type="pic"/>
          </p:nvPr>
        </p:nvSpPr>
        <p:spPr>
          <a:xfrm>
            <a:off x="2430186" y="3716169"/>
            <a:ext cx="1894800" cy="2024699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Shape 86"/>
          <p:cNvSpPr/>
          <p:nvPr>
            <p:ph idx="4" type="pic"/>
          </p:nvPr>
        </p:nvSpPr>
        <p:spPr>
          <a:xfrm>
            <a:off x="474825" y="3716169"/>
            <a:ext cx="1894800" cy="2024699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Shape 87"/>
          <p:cNvSpPr txBox="1"/>
          <p:nvPr>
            <p:ph type="title"/>
          </p:nvPr>
        </p:nvSpPr>
        <p:spPr>
          <a:xfrm>
            <a:off x="467650" y="153689"/>
            <a:ext cx="82296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68312" y="731410"/>
            <a:ext cx="8229600" cy="4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A5A6A5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5" type="body"/>
          </p:nvPr>
        </p:nvSpPr>
        <p:spPr>
          <a:xfrm>
            <a:off x="4594135" y="1325710"/>
            <a:ext cx="4103099" cy="4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6F7474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6" type="body"/>
          </p:nvPr>
        </p:nvSpPr>
        <p:spPr>
          <a:xfrm>
            <a:off x="4594135" y="1817343"/>
            <a:ext cx="4103099" cy="388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F9494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Device picture+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67650" y="153689"/>
            <a:ext cx="82296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68312" y="731410"/>
            <a:ext cx="8229600" cy="4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A5A6A5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grpSp>
        <p:nvGrpSpPr>
          <p:cNvPr id="94" name="Shape 94"/>
          <p:cNvGrpSpPr/>
          <p:nvPr/>
        </p:nvGrpSpPr>
        <p:grpSpPr>
          <a:xfrm>
            <a:off x="467649" y="1667672"/>
            <a:ext cx="3248506" cy="3992043"/>
            <a:chOff x="256" y="851"/>
            <a:chExt cx="1452" cy="1338"/>
          </a:xfrm>
        </p:grpSpPr>
        <p:sp>
          <p:nvSpPr>
            <p:cNvPr id="95" name="Shape 95"/>
            <p:cNvSpPr/>
            <p:nvPr/>
          </p:nvSpPr>
          <p:spPr>
            <a:xfrm>
              <a:off x="690" y="1843"/>
              <a:ext cx="586" cy="346"/>
            </a:xfrm>
            <a:custGeom>
              <a:pathLst>
                <a:path extrusionOk="0" h="101" w="170">
                  <a:moveTo>
                    <a:pt x="144" y="84"/>
                  </a:moveTo>
                  <a:cubicBezTo>
                    <a:pt x="116" y="79"/>
                    <a:pt x="128" y="0"/>
                    <a:pt x="12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51" y="74"/>
                    <a:pt x="28" y="84"/>
                  </a:cubicBezTo>
                  <a:cubicBezTo>
                    <a:pt x="17" y="86"/>
                    <a:pt x="0" y="82"/>
                    <a:pt x="0" y="8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70" y="101"/>
                    <a:pt x="170" y="101"/>
                    <a:pt x="170" y="101"/>
                  </a:cubicBezTo>
                  <a:cubicBezTo>
                    <a:pt x="170" y="82"/>
                    <a:pt x="170" y="82"/>
                    <a:pt x="170" y="82"/>
                  </a:cubicBezTo>
                  <a:cubicBezTo>
                    <a:pt x="170" y="82"/>
                    <a:pt x="158" y="85"/>
                    <a:pt x="144" y="84"/>
                  </a:cubicBezTo>
                  <a:close/>
                </a:path>
              </a:pathLst>
            </a:custGeom>
            <a:solidFill>
              <a:srgbClr val="62605D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562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256" y="851"/>
              <a:ext cx="1452" cy="1109"/>
            </a:xfrm>
            <a:custGeom>
              <a:pathLst>
                <a:path extrusionOk="0" h="322" w="422">
                  <a:moveTo>
                    <a:pt x="422" y="294"/>
                  </a:moveTo>
                  <a:cubicBezTo>
                    <a:pt x="422" y="309"/>
                    <a:pt x="409" y="322"/>
                    <a:pt x="394" y="322"/>
                  </a:cubicBezTo>
                  <a:cubicBezTo>
                    <a:pt x="28" y="322"/>
                    <a:pt x="28" y="322"/>
                    <a:pt x="28" y="322"/>
                  </a:cubicBezTo>
                  <a:cubicBezTo>
                    <a:pt x="12" y="322"/>
                    <a:pt x="0" y="309"/>
                    <a:pt x="0" y="29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409" y="0"/>
                    <a:pt x="422" y="13"/>
                    <a:pt x="422" y="28"/>
                  </a:cubicBezTo>
                  <a:lnTo>
                    <a:pt x="422" y="29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562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256" y="1777"/>
              <a:ext cx="1452" cy="209"/>
            </a:xfrm>
            <a:custGeom>
              <a:pathLst>
                <a:path extrusionOk="0" h="61" w="422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49"/>
                    <a:pt x="12" y="61"/>
                    <a:pt x="28" y="61"/>
                  </a:cubicBezTo>
                  <a:cubicBezTo>
                    <a:pt x="394" y="61"/>
                    <a:pt x="394" y="61"/>
                    <a:pt x="394" y="61"/>
                  </a:cubicBezTo>
                  <a:cubicBezTo>
                    <a:pt x="409" y="61"/>
                    <a:pt x="422" y="49"/>
                    <a:pt x="422" y="33"/>
                  </a:cubicBezTo>
                  <a:cubicBezTo>
                    <a:pt x="422" y="0"/>
                    <a:pt x="422" y="0"/>
                    <a:pt x="4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9F9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562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335" y="940"/>
              <a:ext cx="1199" cy="900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562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938" y="1845"/>
              <a:ext cx="0" cy="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562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0" name="Shape 100"/>
          <p:cNvGrpSpPr/>
          <p:nvPr/>
        </p:nvGrpSpPr>
        <p:grpSpPr>
          <a:xfrm>
            <a:off x="3820031" y="3002701"/>
            <a:ext cx="1665338" cy="2657758"/>
            <a:chOff x="1812" y="1397"/>
            <a:chExt cx="666" cy="797"/>
          </a:xfrm>
        </p:grpSpPr>
        <p:sp>
          <p:nvSpPr>
            <p:cNvPr id="101" name="Shape 101"/>
            <p:cNvSpPr/>
            <p:nvPr/>
          </p:nvSpPr>
          <p:spPr>
            <a:xfrm>
              <a:off x="1812" y="1397"/>
              <a:ext cx="638" cy="797"/>
            </a:xfrm>
            <a:custGeom>
              <a:pathLst>
                <a:path extrusionOk="0" h="278" w="222">
                  <a:moveTo>
                    <a:pt x="222" y="254"/>
                  </a:moveTo>
                  <a:cubicBezTo>
                    <a:pt x="222" y="267"/>
                    <a:pt x="211" y="278"/>
                    <a:pt x="198" y="278"/>
                  </a:cubicBezTo>
                  <a:cubicBezTo>
                    <a:pt x="24" y="278"/>
                    <a:pt x="24" y="278"/>
                    <a:pt x="24" y="278"/>
                  </a:cubicBezTo>
                  <a:cubicBezTo>
                    <a:pt x="11" y="278"/>
                    <a:pt x="0" y="267"/>
                    <a:pt x="0" y="25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11" y="0"/>
                    <a:pt x="222" y="11"/>
                    <a:pt x="222" y="24"/>
                  </a:cubicBezTo>
                  <a:lnTo>
                    <a:pt x="222" y="25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562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2112" y="2128"/>
              <a:ext cx="0" cy="0"/>
            </a:xfrm>
            <a:prstGeom prst="ellipse">
              <a:avLst/>
            </a:prstGeom>
            <a:solidFill>
              <a:srgbClr val="A09F9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562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2120" y="1426"/>
              <a:ext cx="0" cy="0"/>
            </a:xfrm>
            <a:prstGeom prst="ellipse">
              <a:avLst/>
            </a:prstGeom>
            <a:solidFill>
              <a:srgbClr val="A09F9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562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1879" y="1468"/>
              <a:ext cx="599" cy="599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562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5" name="Shape 105"/>
          <p:cNvGrpSpPr/>
          <p:nvPr/>
        </p:nvGrpSpPr>
        <p:grpSpPr>
          <a:xfrm>
            <a:off x="5581766" y="3648190"/>
            <a:ext cx="1102952" cy="2012024"/>
            <a:chOff x="2577" y="1732"/>
            <a:chExt cx="336" cy="461"/>
          </a:xfrm>
        </p:grpSpPr>
        <p:sp>
          <p:nvSpPr>
            <p:cNvPr id="106" name="Shape 106"/>
            <p:cNvSpPr/>
            <p:nvPr/>
          </p:nvSpPr>
          <p:spPr>
            <a:xfrm>
              <a:off x="2577" y="1732"/>
              <a:ext cx="278" cy="461"/>
            </a:xfrm>
            <a:custGeom>
              <a:pathLst>
                <a:path extrusionOk="0" h="188" w="112">
                  <a:moveTo>
                    <a:pt x="112" y="168"/>
                  </a:moveTo>
                  <a:cubicBezTo>
                    <a:pt x="112" y="179"/>
                    <a:pt x="103" y="188"/>
                    <a:pt x="92" y="188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9" y="188"/>
                    <a:pt x="0" y="179"/>
                    <a:pt x="0" y="16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3" y="0"/>
                    <a:pt x="112" y="9"/>
                    <a:pt x="112" y="20"/>
                  </a:cubicBezTo>
                  <a:lnTo>
                    <a:pt x="112" y="16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562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2698" y="2145"/>
              <a:ext cx="0" cy="0"/>
            </a:xfrm>
            <a:prstGeom prst="ellipse">
              <a:avLst/>
            </a:prstGeom>
            <a:solidFill>
              <a:srgbClr val="82829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562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2613" y="1798"/>
              <a:ext cx="299" cy="299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562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2688" y="1767"/>
              <a:ext cx="54" cy="8"/>
            </a:xfrm>
            <a:custGeom>
              <a:pathLst>
                <a:path extrusionOk="0" h="3" w="22">
                  <a:moveTo>
                    <a:pt x="22" y="1"/>
                  </a:moveTo>
                  <a:cubicBezTo>
                    <a:pt x="22" y="2"/>
                    <a:pt x="21" y="3"/>
                    <a:pt x="2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82829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562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0" name="Shape 110"/>
          <p:cNvSpPr/>
          <p:nvPr>
            <p:ph idx="2" type="pic"/>
          </p:nvPr>
        </p:nvSpPr>
        <p:spPr>
          <a:xfrm>
            <a:off x="644304" y="1934705"/>
            <a:ext cx="2893500" cy="2237699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Shape 111"/>
          <p:cNvSpPr/>
          <p:nvPr>
            <p:ph idx="3" type="pic"/>
          </p:nvPr>
        </p:nvSpPr>
        <p:spPr>
          <a:xfrm>
            <a:off x="3971078" y="3240253"/>
            <a:ext cx="1281599" cy="20865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Shape 112"/>
          <p:cNvSpPr/>
          <p:nvPr>
            <p:ph idx="4" type="pic"/>
          </p:nvPr>
        </p:nvSpPr>
        <p:spPr>
          <a:xfrm>
            <a:off x="5702862" y="3924417"/>
            <a:ext cx="656399" cy="1460399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Shape 113"/>
          <p:cNvSpPr txBox="1"/>
          <p:nvPr>
            <p:ph idx="5" type="body"/>
          </p:nvPr>
        </p:nvSpPr>
        <p:spPr>
          <a:xfrm>
            <a:off x="4594135" y="1325710"/>
            <a:ext cx="4103099" cy="4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6F7474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6" type="body"/>
          </p:nvPr>
        </p:nvSpPr>
        <p:spPr>
          <a:xfrm>
            <a:off x="4594135" y="1817343"/>
            <a:ext cx="4103099" cy="10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F9494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67650" y="153689"/>
            <a:ext cx="82296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67647" y="1283369"/>
            <a:ext cx="3998400" cy="4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698776" y="1283369"/>
            <a:ext cx="3998400" cy="4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3" type="body"/>
          </p:nvPr>
        </p:nvSpPr>
        <p:spPr>
          <a:xfrm>
            <a:off x="468312" y="731410"/>
            <a:ext cx="8229600" cy="4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A5A6A5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122802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2" name="Shape 122"/>
          <p:cNvSpPr txBox="1"/>
          <p:nvPr>
            <p:ph type="title"/>
          </p:nvPr>
        </p:nvSpPr>
        <p:spPr>
          <a:xfrm>
            <a:off x="467650" y="153689"/>
            <a:ext cx="82296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468312" y="731410"/>
            <a:ext cx="8229600" cy="4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A5A6A5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703062" y="3213365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703062" y="1713178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A5A6A5"/>
              </a:buClr>
              <a:buFont typeface="Open Sans"/>
              <a:buNone/>
              <a:defRPr/>
            </a:lvl1pPr>
            <a:lvl2pPr indent="-1831" marL="408231" rtl="0">
              <a:spcBef>
                <a:spcPts val="0"/>
              </a:spcBef>
              <a:buClr>
                <a:srgbClr val="999A9A"/>
              </a:buClr>
              <a:buFont typeface="Open Sans"/>
              <a:buNone/>
              <a:defRPr/>
            </a:lvl2pPr>
            <a:lvl3pPr indent="-3662" marL="816462" rtl="0">
              <a:spcBef>
                <a:spcPts val="0"/>
              </a:spcBef>
              <a:buClr>
                <a:srgbClr val="999A9A"/>
              </a:buClr>
              <a:buFont typeface="Open Sans"/>
              <a:buNone/>
              <a:defRPr/>
            </a:lvl3pPr>
            <a:lvl4pPr indent="-5494" marL="1224694" rtl="0">
              <a:spcBef>
                <a:spcPts val="0"/>
              </a:spcBef>
              <a:buClr>
                <a:srgbClr val="999A9A"/>
              </a:buClr>
              <a:buFont typeface="Open Sans"/>
              <a:buNone/>
              <a:defRPr/>
            </a:lvl4pPr>
            <a:lvl5pPr indent="-7324" marL="1632924" rtl="0">
              <a:spcBef>
                <a:spcPts val="0"/>
              </a:spcBef>
              <a:buClr>
                <a:srgbClr val="999A9A"/>
              </a:buClr>
              <a:buFont typeface="Open Sans"/>
              <a:buNone/>
              <a:defRPr/>
            </a:lvl5pPr>
            <a:lvl6pPr indent="-9156" marL="2041156" rtl="0">
              <a:spcBef>
                <a:spcPts val="0"/>
              </a:spcBef>
              <a:buClr>
                <a:srgbClr val="999A9A"/>
              </a:buClr>
              <a:buFont typeface="Open Sans"/>
              <a:buNone/>
              <a:defRPr/>
            </a:lvl6pPr>
            <a:lvl7pPr indent="-10988" marL="2449388" rtl="0">
              <a:spcBef>
                <a:spcPts val="0"/>
              </a:spcBef>
              <a:buClr>
                <a:srgbClr val="999A9A"/>
              </a:buClr>
              <a:buFont typeface="Open Sans"/>
              <a:buNone/>
              <a:defRPr/>
            </a:lvl7pPr>
            <a:lvl8pPr indent="-120" marL="2857620" rtl="0">
              <a:spcBef>
                <a:spcPts val="0"/>
              </a:spcBef>
              <a:buClr>
                <a:srgbClr val="999A9A"/>
              </a:buClr>
              <a:buFont typeface="Open Sans"/>
              <a:buNone/>
              <a:defRPr/>
            </a:lvl8pPr>
            <a:lvl9pPr indent="-1951" marL="3265851" rtl="0">
              <a:spcBef>
                <a:spcPts val="0"/>
              </a:spcBef>
              <a:buClr>
                <a:srgbClr val="999A9A"/>
              </a:buClr>
              <a:buFont typeface="Open Sans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wo Content &amp; row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467650" y="1356365"/>
            <a:ext cx="4027199" cy="20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2" type="body"/>
          </p:nvPr>
        </p:nvSpPr>
        <p:spPr>
          <a:xfrm>
            <a:off x="467649" y="3615538"/>
            <a:ext cx="4027199" cy="20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3" type="body"/>
          </p:nvPr>
        </p:nvSpPr>
        <p:spPr>
          <a:xfrm>
            <a:off x="4669901" y="1356365"/>
            <a:ext cx="4027199" cy="20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4" type="body"/>
          </p:nvPr>
        </p:nvSpPr>
        <p:spPr>
          <a:xfrm>
            <a:off x="4669901" y="3615538"/>
            <a:ext cx="4027199" cy="20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 txBox="1"/>
          <p:nvPr>
            <p:ph type="title"/>
          </p:nvPr>
        </p:nvSpPr>
        <p:spPr>
          <a:xfrm>
            <a:off x="467650" y="153689"/>
            <a:ext cx="82296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5" type="body"/>
          </p:nvPr>
        </p:nvSpPr>
        <p:spPr>
          <a:xfrm>
            <a:off x="468312" y="731410"/>
            <a:ext cx="8229600" cy="4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A5A6A5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mpariso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457199" y="1265604"/>
            <a:ext cx="4040099" cy="6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585F5F"/>
              </a:buClr>
              <a:buFont typeface="Open Sans"/>
              <a:buNone/>
              <a:defRPr/>
            </a:lvl1pPr>
            <a:lvl2pPr indent="-1831" marL="408231" rtl="0">
              <a:spcBef>
                <a:spcPts val="0"/>
              </a:spcBef>
              <a:buFont typeface="Open Sans"/>
              <a:buNone/>
              <a:defRPr/>
            </a:lvl2pPr>
            <a:lvl3pPr indent="-3662" marL="816462" rtl="0">
              <a:spcBef>
                <a:spcPts val="0"/>
              </a:spcBef>
              <a:buFont typeface="Open Sans"/>
              <a:buNone/>
              <a:defRPr/>
            </a:lvl3pPr>
            <a:lvl4pPr indent="-5494" marL="1224694" rtl="0">
              <a:spcBef>
                <a:spcPts val="0"/>
              </a:spcBef>
              <a:buFont typeface="Open Sans"/>
              <a:buNone/>
              <a:defRPr/>
            </a:lvl4pPr>
            <a:lvl5pPr indent="-7324" marL="1632924" rtl="0">
              <a:spcBef>
                <a:spcPts val="0"/>
              </a:spcBef>
              <a:buFont typeface="Open Sans"/>
              <a:buNone/>
              <a:defRPr/>
            </a:lvl5pPr>
            <a:lvl6pPr indent="-9156" marL="2041156" rtl="0">
              <a:spcBef>
                <a:spcPts val="0"/>
              </a:spcBef>
              <a:buFont typeface="Open Sans"/>
              <a:buNone/>
              <a:defRPr/>
            </a:lvl6pPr>
            <a:lvl7pPr indent="-10988" marL="2449388" rtl="0">
              <a:spcBef>
                <a:spcPts val="0"/>
              </a:spcBef>
              <a:buFont typeface="Open Sans"/>
              <a:buNone/>
              <a:defRPr/>
            </a:lvl7pPr>
            <a:lvl8pPr indent="-120" marL="2857620" rtl="0">
              <a:spcBef>
                <a:spcPts val="0"/>
              </a:spcBef>
              <a:buFont typeface="Open Sans"/>
              <a:buNone/>
              <a:defRPr/>
            </a:lvl8pPr>
            <a:lvl9pPr indent="-1951" marL="3265851" rtl="0">
              <a:spcBef>
                <a:spcPts val="0"/>
              </a:spcBef>
              <a:buFont typeface="Open Sans"/>
              <a:buNone/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457199" y="1905364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3" type="body"/>
          </p:nvPr>
        </p:nvSpPr>
        <p:spPr>
          <a:xfrm>
            <a:off x="4645026" y="1265604"/>
            <a:ext cx="40419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585F5F"/>
              </a:buClr>
              <a:buFont typeface="Open Sans"/>
              <a:buNone/>
              <a:defRPr/>
            </a:lvl1pPr>
            <a:lvl2pPr indent="-1831" marL="408231" rtl="0">
              <a:spcBef>
                <a:spcPts val="0"/>
              </a:spcBef>
              <a:buFont typeface="Open Sans"/>
              <a:buNone/>
              <a:defRPr/>
            </a:lvl2pPr>
            <a:lvl3pPr indent="-3662" marL="816462" rtl="0">
              <a:spcBef>
                <a:spcPts val="0"/>
              </a:spcBef>
              <a:buFont typeface="Open Sans"/>
              <a:buNone/>
              <a:defRPr/>
            </a:lvl3pPr>
            <a:lvl4pPr indent="-5494" marL="1224694" rtl="0">
              <a:spcBef>
                <a:spcPts val="0"/>
              </a:spcBef>
              <a:buFont typeface="Open Sans"/>
              <a:buNone/>
              <a:defRPr/>
            </a:lvl4pPr>
            <a:lvl5pPr indent="-7324" marL="1632924" rtl="0">
              <a:spcBef>
                <a:spcPts val="0"/>
              </a:spcBef>
              <a:buFont typeface="Open Sans"/>
              <a:buNone/>
              <a:defRPr/>
            </a:lvl5pPr>
            <a:lvl6pPr indent="-9156" marL="2041156" rtl="0">
              <a:spcBef>
                <a:spcPts val="0"/>
              </a:spcBef>
              <a:buFont typeface="Open Sans"/>
              <a:buNone/>
              <a:defRPr/>
            </a:lvl6pPr>
            <a:lvl7pPr indent="-10988" marL="2449388" rtl="0">
              <a:spcBef>
                <a:spcPts val="0"/>
              </a:spcBef>
              <a:buFont typeface="Open Sans"/>
              <a:buNone/>
              <a:defRPr/>
            </a:lvl7pPr>
            <a:lvl8pPr indent="-120" marL="2857620" rtl="0">
              <a:spcBef>
                <a:spcPts val="0"/>
              </a:spcBef>
              <a:buFont typeface="Open Sans"/>
              <a:buNone/>
              <a:defRPr/>
            </a:lvl8pPr>
            <a:lvl9pPr indent="-1951" marL="3265851" rtl="0">
              <a:spcBef>
                <a:spcPts val="0"/>
              </a:spcBef>
              <a:buFont typeface="Open Sans"/>
              <a:buNone/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4" type="body"/>
          </p:nvPr>
        </p:nvSpPr>
        <p:spPr>
          <a:xfrm>
            <a:off x="4645026" y="1905364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9" name="Shape 139"/>
          <p:cNvSpPr txBox="1"/>
          <p:nvPr>
            <p:ph type="title"/>
          </p:nvPr>
        </p:nvSpPr>
        <p:spPr>
          <a:xfrm>
            <a:off x="467650" y="153689"/>
            <a:ext cx="82296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0" name="Shape 140"/>
          <p:cNvSpPr txBox="1"/>
          <p:nvPr>
            <p:ph idx="5" type="body"/>
          </p:nvPr>
        </p:nvSpPr>
        <p:spPr>
          <a:xfrm>
            <a:off x="468312" y="731410"/>
            <a:ext cx="8229600" cy="4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A5A6A5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Only cent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67650" y="153689"/>
            <a:ext cx="82296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68312" y="731410"/>
            <a:ext cx="8229600" cy="4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Clr>
                <a:srgbClr val="A5A6A5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90887" y="3953578"/>
            <a:ext cx="8229600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7" name="Shape 147"/>
          <p:cNvSpPr/>
          <p:nvPr>
            <p:ph idx="2" type="pic"/>
          </p:nvPr>
        </p:nvSpPr>
        <p:spPr>
          <a:xfrm>
            <a:off x="490887" y="612778"/>
            <a:ext cx="82296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90887" y="4520314"/>
            <a:ext cx="8229600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585F5F"/>
              </a:buClr>
              <a:buFont typeface="Open Sans"/>
              <a:buNone/>
              <a:defRPr/>
            </a:lvl1pPr>
            <a:lvl2pPr indent="-1831" marL="408231" rtl="0">
              <a:spcBef>
                <a:spcPts val="0"/>
              </a:spcBef>
              <a:buFont typeface="Open Sans"/>
              <a:buNone/>
              <a:defRPr/>
            </a:lvl2pPr>
            <a:lvl3pPr indent="-3662" marL="816462" rtl="0">
              <a:spcBef>
                <a:spcPts val="0"/>
              </a:spcBef>
              <a:buFont typeface="Open Sans"/>
              <a:buNone/>
              <a:defRPr/>
            </a:lvl3pPr>
            <a:lvl4pPr indent="-5494" marL="1224694" rtl="0">
              <a:spcBef>
                <a:spcPts val="0"/>
              </a:spcBef>
              <a:buFont typeface="Open Sans"/>
              <a:buNone/>
              <a:defRPr/>
            </a:lvl4pPr>
            <a:lvl5pPr indent="-7324" marL="1632924" rtl="0">
              <a:spcBef>
                <a:spcPts val="0"/>
              </a:spcBef>
              <a:buFont typeface="Open Sans"/>
              <a:buNone/>
              <a:defRPr/>
            </a:lvl5pPr>
            <a:lvl6pPr indent="-9156" marL="2041156" rtl="0">
              <a:spcBef>
                <a:spcPts val="0"/>
              </a:spcBef>
              <a:buFont typeface="Open Sans"/>
              <a:buNone/>
              <a:defRPr/>
            </a:lvl6pPr>
            <a:lvl7pPr indent="-10988" marL="2449388" rtl="0">
              <a:spcBef>
                <a:spcPts val="0"/>
              </a:spcBef>
              <a:buFont typeface="Open Sans"/>
              <a:buNone/>
              <a:defRPr/>
            </a:lvl7pPr>
            <a:lvl8pPr indent="-120" marL="2857620" rtl="0">
              <a:spcBef>
                <a:spcPts val="0"/>
              </a:spcBef>
              <a:buFont typeface="Open Sans"/>
              <a:buNone/>
              <a:defRPr/>
            </a:lvl8pPr>
            <a:lvl9pPr indent="-1951" marL="3265851" rtl="0">
              <a:spcBef>
                <a:spcPts val="0"/>
              </a:spcBef>
              <a:buFont typeface="Open Sans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67650" y="153689"/>
            <a:ext cx="82296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68312" y="731410"/>
            <a:ext cx="8229600" cy="4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A5A6A5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4" name="Shape 154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67650" y="153689"/>
            <a:ext cx="82296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68312" y="731410"/>
            <a:ext cx="8229600" cy="4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A5A6A5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ext+pictur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67650" y="153689"/>
            <a:ext cx="82296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68312" y="731410"/>
            <a:ext cx="8229600" cy="4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A5A6A5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/>
          <p:nvPr>
            <p:ph idx="2" type="pic"/>
          </p:nvPr>
        </p:nvSpPr>
        <p:spPr>
          <a:xfrm>
            <a:off x="4668837" y="1608666"/>
            <a:ext cx="4029000" cy="36153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468312" y="1608666"/>
            <a:ext cx="4113299" cy="3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ext+4 pictur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pic"/>
          </p:nvPr>
        </p:nvSpPr>
        <p:spPr>
          <a:xfrm>
            <a:off x="662616" y="1625258"/>
            <a:ext cx="1827299" cy="16425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Shape 42"/>
          <p:cNvSpPr/>
          <p:nvPr>
            <p:ph idx="3" type="pic"/>
          </p:nvPr>
        </p:nvSpPr>
        <p:spPr>
          <a:xfrm>
            <a:off x="2559875" y="1623029"/>
            <a:ext cx="1827299" cy="1642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Shape 43"/>
          <p:cNvSpPr/>
          <p:nvPr>
            <p:ph idx="4" type="pic"/>
          </p:nvPr>
        </p:nvSpPr>
        <p:spPr>
          <a:xfrm>
            <a:off x="662616" y="3386277"/>
            <a:ext cx="1827299" cy="16425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Shape 44"/>
          <p:cNvSpPr/>
          <p:nvPr>
            <p:ph idx="5" type="pic"/>
          </p:nvPr>
        </p:nvSpPr>
        <p:spPr>
          <a:xfrm>
            <a:off x="2559875" y="3384048"/>
            <a:ext cx="1827299" cy="164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Shape 45"/>
          <p:cNvSpPr txBox="1"/>
          <p:nvPr>
            <p:ph type="title"/>
          </p:nvPr>
        </p:nvSpPr>
        <p:spPr>
          <a:xfrm>
            <a:off x="467650" y="153689"/>
            <a:ext cx="82296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68312" y="731410"/>
            <a:ext cx="8229600" cy="4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rgbClr val="A5A6A5"/>
              </a:buClr>
              <a:buFont typeface="Open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6" type="body"/>
          </p:nvPr>
        </p:nvSpPr>
        <p:spPr>
          <a:xfrm>
            <a:off x="4584039" y="1638092"/>
            <a:ext cx="4113299" cy="3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9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8.xml"/><Relationship Id="rId1" Type="http://schemas.openxmlformats.org/officeDocument/2006/relationships/image" Target="../media/image00.png"/><Relationship Id="rId4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5.xml"/><Relationship Id="rId3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5.xml"/><Relationship Id="rId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6812400" y="6383375"/>
            <a:ext cx="2106900" cy="30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300" u="none" cap="none" strike="noStrike">
                <a:solidFill>
                  <a:srgbClr val="A5A6A5"/>
                </a:solidFill>
                <a:latin typeface="Open Sans"/>
                <a:ea typeface="Open Sans"/>
                <a:cs typeface="Open Sans"/>
                <a:sym typeface="Open Sans"/>
              </a:rPr>
              <a:t>labs.webfoundation.org</a:t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225575" y="6298562"/>
            <a:ext cx="2237850" cy="4768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3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07.png"/><Relationship Id="rId3" Type="http://schemas.openxmlformats.org/officeDocument/2006/relationships/hyperlink" Target="http://www.free-ocr.com" TargetMode="External"/><Relationship Id="rId5" Type="http://schemas.openxmlformats.org/officeDocument/2006/relationships/hyperlink" Target="http://www.onlineocr.net" TargetMode="Externa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3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openrefine.org/" TargetMode="External"/><Relationship Id="rId3" Type="http://schemas.openxmlformats.org/officeDocument/2006/relationships/image" Target="../media/image09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jpg"/><Relationship Id="rId3" Type="http://schemas.openxmlformats.org/officeDocument/2006/relationships/image" Target="../media/image13.png"/><Relationship Id="rId6" Type="http://schemas.openxmlformats.org/officeDocument/2006/relationships/image" Target="../media/image14.png"/><Relationship Id="rId5" Type="http://schemas.openxmlformats.org/officeDocument/2006/relationships/hyperlink" Target="http://www.tableau.com/public/" TargetMode="Externa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3" Type="http://schemas.openxmlformats.org/officeDocument/2006/relationships/image" Target="../media/image10.gif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10" Type="http://schemas.openxmlformats.org/officeDocument/2006/relationships/hyperlink" Target="http://www.tableau.com/public/" TargetMode="External"/><Relationship Id="rId4" Type="http://schemas.openxmlformats.org/officeDocument/2006/relationships/hyperlink" Target="http://tabula.technology" TargetMode="External"/><Relationship Id="rId3" Type="http://schemas.openxmlformats.org/officeDocument/2006/relationships/hyperlink" Target="http://drive.google.com" TargetMode="External"/><Relationship Id="rId9" Type="http://schemas.openxmlformats.org/officeDocument/2006/relationships/hyperlink" Target="http://openrefine.org/" TargetMode="External"/><Relationship Id="rId6" Type="http://schemas.openxmlformats.org/officeDocument/2006/relationships/hyperlink" Target="http://www.free-ocr.com" TargetMode="External"/><Relationship Id="rId5" Type="http://schemas.openxmlformats.org/officeDocument/2006/relationships/hyperlink" Target="https://pdftables.com/" TargetMode="External"/><Relationship Id="rId8" Type="http://schemas.openxmlformats.org/officeDocument/2006/relationships/hyperlink" Target="http://crowdcrafting.org/" TargetMode="External"/><Relationship Id="rId7" Type="http://schemas.openxmlformats.org/officeDocument/2006/relationships/hyperlink" Target="http://www.onlineocr.net" TargetMode="External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creativecommons.org/licenses/by/4.0/" TargetMode="External"/><Relationship Id="rId3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ctrTitle"/>
          </p:nvPr>
        </p:nvSpPr>
        <p:spPr>
          <a:xfrm>
            <a:off x="685800" y="15777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Data Provisioning Toolkit</a:t>
            </a:r>
          </a:p>
          <a:p>
            <a:pPr lvl="0" rtl="0">
              <a:spcBef>
                <a:spcPts val="0"/>
              </a:spcBef>
              <a:buNone/>
            </a:pPr>
            <a:r>
              <a:rPr b="0" lang="en" sz="2400"/>
              <a:t>Monitoring Visit E-Net</a:t>
            </a:r>
          </a:p>
        </p:txBody>
      </p:sp>
      <p:sp>
        <p:nvSpPr>
          <p:cNvPr id="160" name="Shape 160"/>
          <p:cNvSpPr txBox="1"/>
          <p:nvPr>
            <p:ph idx="1" type="subTitle"/>
          </p:nvPr>
        </p:nvSpPr>
        <p:spPr>
          <a:xfrm>
            <a:off x="685800" y="36343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Open Data Lab Jakarta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March 26, 2015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747" y="5016687"/>
            <a:ext cx="271462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848" y="5344800"/>
            <a:ext cx="2556801" cy="113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775" y="1341761"/>
            <a:ext cx="7912429" cy="46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>
            <p:ph type="title"/>
          </p:nvPr>
        </p:nvSpPr>
        <p:spPr>
          <a:xfrm>
            <a:off x="457200" y="1984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PDF SCRAPING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330587" y="5036450"/>
            <a:ext cx="8482800" cy="633599"/>
          </a:xfrm>
          <a:prstGeom prst="rect">
            <a:avLst/>
          </a:prstGeom>
          <a:solidFill>
            <a:srgbClr val="FFFFFF">
              <a:alpha val="6731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2.   PDF Tables (https://pdftables.com/)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457200" y="1984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IMAGE SCRAPING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404900" y="1434875"/>
            <a:ext cx="8482800" cy="68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Open Sans"/>
              <a:buAutoNum type="arabicPeriod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Free OCR (</a:t>
            </a:r>
            <a:r>
              <a:rPr lang="en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http://www.free-ocr.com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</p:txBody>
      </p:sp>
      <p:pic>
        <p:nvPicPr>
          <p:cNvPr id="277" name="Shape 2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975" y="2132800"/>
            <a:ext cx="8318649" cy="388589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x="330600" y="5412700"/>
            <a:ext cx="8482800" cy="680999"/>
          </a:xfrm>
          <a:prstGeom prst="rect">
            <a:avLst/>
          </a:prstGeom>
          <a:solidFill>
            <a:srgbClr val="FFFFFF">
              <a:alpha val="7654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2.  Online OCR (</a:t>
            </a:r>
            <a:r>
              <a:rPr lang="en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http://www.onlineocr.net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950" y="2120675"/>
            <a:ext cx="8482799" cy="474527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>
            <p:ph type="title"/>
          </p:nvPr>
        </p:nvSpPr>
        <p:spPr>
          <a:xfrm>
            <a:off x="457200" y="1984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IMAGE SCRAPING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457200" y="1341750"/>
            <a:ext cx="8482800" cy="633599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3.   CrowdCrafting (http://crowdcrafting.org/)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ctrTitle"/>
          </p:nvPr>
        </p:nvSpPr>
        <p:spPr>
          <a:xfrm>
            <a:off x="685800" y="2875799"/>
            <a:ext cx="7772400" cy="1106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Restructuring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TABLE RESTRUCTURING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404900" y="1815875"/>
            <a:ext cx="8482800" cy="3759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4064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>
                <a:latin typeface="Open Sans"/>
                <a:ea typeface="Open Sans"/>
                <a:cs typeface="Open Sans"/>
                <a:sym typeface="Open Sans"/>
              </a:rPr>
              <a:t>Remove titles / footers / logos / attributes,</a:t>
            </a:r>
          </a:p>
          <a:p>
            <a:pPr indent="-4064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>
                <a:latin typeface="Open Sans"/>
                <a:ea typeface="Open Sans"/>
                <a:cs typeface="Open Sans"/>
                <a:sym typeface="Open Sans"/>
              </a:rPr>
              <a:t>Use a single table header,</a:t>
            </a:r>
          </a:p>
          <a:p>
            <a:pPr indent="-4064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>
                <a:latin typeface="Open Sans"/>
                <a:ea typeface="Open Sans"/>
                <a:cs typeface="Open Sans"/>
                <a:sym typeface="Open Sans"/>
              </a:rPr>
              <a:t>One column, one data type,</a:t>
            </a:r>
          </a:p>
          <a:p>
            <a:pPr indent="-4064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>
                <a:latin typeface="Open Sans"/>
                <a:ea typeface="Open Sans"/>
                <a:cs typeface="Open Sans"/>
                <a:sym typeface="Open Sans"/>
              </a:rPr>
              <a:t>Calculated columns or rows are not necessary,</a:t>
            </a:r>
          </a:p>
          <a:p>
            <a:pPr indent="-4064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>
                <a:latin typeface="Open Sans"/>
                <a:ea typeface="Open Sans"/>
                <a:cs typeface="Open Sans"/>
                <a:sym typeface="Open Sans"/>
              </a:rPr>
              <a:t>Anonymize non-public information.</a:t>
            </a:r>
          </a:p>
          <a:p>
            <a:pPr indent="-4064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>
                <a:latin typeface="Open Sans"/>
                <a:ea typeface="Open Sans"/>
                <a:cs typeface="Open Sans"/>
                <a:sym typeface="Open Sans"/>
              </a:rPr>
              <a:t>Remove blank rows / spacing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7200" y="5063525"/>
            <a:ext cx="3926899" cy="189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ctrTitle"/>
          </p:nvPr>
        </p:nvSpPr>
        <p:spPr>
          <a:xfrm>
            <a:off x="685800" y="2875799"/>
            <a:ext cx="7772400" cy="1106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Cleaning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875" y="1374099"/>
            <a:ext cx="7400525" cy="473267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DATA CLEANING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406800" y="5147250"/>
            <a:ext cx="8482800" cy="720299"/>
          </a:xfrm>
          <a:prstGeom prst="rect">
            <a:avLst/>
          </a:prstGeom>
          <a:solidFill>
            <a:srgbClr val="FFFFFF">
              <a:alpha val="74230"/>
            </a:srgbClr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OpenRefine (</a:t>
            </a:r>
            <a:r>
              <a:rPr lang="en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http://openrefine.org/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ctrTitle"/>
          </p:nvPr>
        </p:nvSpPr>
        <p:spPr>
          <a:xfrm>
            <a:off x="685800" y="2875799"/>
            <a:ext cx="7772400" cy="1106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Visualing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255" y="1599100"/>
            <a:ext cx="6666473" cy="44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DATA VISUALISATION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404900" y="5447375"/>
            <a:ext cx="8482800" cy="577199"/>
          </a:xfrm>
          <a:prstGeom prst="rect">
            <a:avLst/>
          </a:prstGeom>
          <a:solidFill>
            <a:srgbClr val="FFFFFF">
              <a:alpha val="85770"/>
            </a:srgbClr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Microsoft Excel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316125"/>
            <a:ext cx="5975500" cy="3734700"/>
          </a:xfrm>
          <a:prstGeom prst="rect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327" name="Shape 3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700" y="1068124"/>
            <a:ext cx="3877899" cy="4857750"/>
          </a:xfrm>
          <a:prstGeom prst="rect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28" name="Shape 328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DATA VISUALISATION</a:t>
            </a:r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404900" y="5447375"/>
            <a:ext cx="8482800" cy="577199"/>
          </a:xfrm>
          <a:prstGeom prst="rect">
            <a:avLst/>
          </a:prstGeom>
          <a:solidFill>
            <a:srgbClr val="FFFFFF">
              <a:alpha val="85770"/>
            </a:srgbClr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Tableau Public (</a:t>
            </a:r>
            <a:r>
              <a:rPr lang="en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http://www.tableau.com/public/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</p:txBody>
      </p:sp>
      <p:pic>
        <p:nvPicPr>
          <p:cNvPr id="330" name="Shape 3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50" y="911962"/>
            <a:ext cx="4897049" cy="160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1222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WORKFLOW</a:t>
            </a:r>
          </a:p>
        </p:txBody>
      </p:sp>
      <p:sp>
        <p:nvSpPr>
          <p:cNvPr id="168" name="Shape 168"/>
          <p:cNvSpPr/>
          <p:nvPr/>
        </p:nvSpPr>
        <p:spPr>
          <a:xfrm>
            <a:off x="2541350" y="1341750"/>
            <a:ext cx="715553" cy="477036"/>
          </a:xfrm>
          <a:prstGeom prst="flowChartDocument">
            <a:avLst/>
          </a:prstGeom>
          <a:solidFill>
            <a:srgbClr val="CFE2F3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HTML</a:t>
            </a:r>
          </a:p>
        </p:txBody>
      </p:sp>
      <p:sp>
        <p:nvSpPr>
          <p:cNvPr id="169" name="Shape 169"/>
          <p:cNvSpPr/>
          <p:nvPr/>
        </p:nvSpPr>
        <p:spPr>
          <a:xfrm>
            <a:off x="3485650" y="1341750"/>
            <a:ext cx="715553" cy="477036"/>
          </a:xfrm>
          <a:prstGeom prst="flowChartDocument">
            <a:avLst/>
          </a:prstGeom>
          <a:solidFill>
            <a:srgbClr val="CFE2F3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PDF</a:t>
            </a:r>
          </a:p>
        </p:txBody>
      </p:sp>
      <p:sp>
        <p:nvSpPr>
          <p:cNvPr id="170" name="Shape 170"/>
          <p:cNvSpPr/>
          <p:nvPr/>
        </p:nvSpPr>
        <p:spPr>
          <a:xfrm>
            <a:off x="4449050" y="1341750"/>
            <a:ext cx="715553" cy="477036"/>
          </a:xfrm>
          <a:prstGeom prst="flowChartDocument">
            <a:avLst/>
          </a:prstGeom>
          <a:solidFill>
            <a:srgbClr val="CFE2F3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JPG</a:t>
            </a:r>
          </a:p>
        </p:txBody>
      </p:sp>
      <p:sp>
        <p:nvSpPr>
          <p:cNvPr id="171" name="Shape 171"/>
          <p:cNvSpPr/>
          <p:nvPr/>
        </p:nvSpPr>
        <p:spPr>
          <a:xfrm>
            <a:off x="2607875" y="2410225"/>
            <a:ext cx="2471100" cy="410400"/>
          </a:xfrm>
          <a:prstGeom prst="rect">
            <a:avLst/>
          </a:prstGeom>
          <a:solidFill>
            <a:srgbClr val="FFF2CC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Scraping</a:t>
            </a:r>
          </a:p>
        </p:txBody>
      </p:sp>
      <p:sp>
        <p:nvSpPr>
          <p:cNvPr id="172" name="Shape 172"/>
          <p:cNvSpPr/>
          <p:nvPr/>
        </p:nvSpPr>
        <p:spPr>
          <a:xfrm>
            <a:off x="5662875" y="1341750"/>
            <a:ext cx="715553" cy="477036"/>
          </a:xfrm>
          <a:prstGeom prst="flowChartDocument">
            <a:avLst/>
          </a:prstGeom>
          <a:solidFill>
            <a:srgbClr val="D9EAD3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XLS</a:t>
            </a:r>
          </a:p>
        </p:txBody>
      </p:sp>
      <p:sp>
        <p:nvSpPr>
          <p:cNvPr id="173" name="Shape 173"/>
          <p:cNvSpPr/>
          <p:nvPr/>
        </p:nvSpPr>
        <p:spPr>
          <a:xfrm>
            <a:off x="5438650" y="2376925"/>
            <a:ext cx="1164000" cy="476999"/>
          </a:xfrm>
          <a:prstGeom prst="parallelogram">
            <a:avLst>
              <a:gd fmla="val 25000" name="adj"/>
            </a:avLst>
          </a:prstGeom>
          <a:solidFill>
            <a:srgbClr val="EA9999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Tabular</a:t>
            </a:r>
          </a:p>
        </p:txBody>
      </p:sp>
      <p:sp>
        <p:nvSpPr>
          <p:cNvPr id="174" name="Shape 174"/>
          <p:cNvSpPr/>
          <p:nvPr/>
        </p:nvSpPr>
        <p:spPr>
          <a:xfrm>
            <a:off x="2607825" y="3347325"/>
            <a:ext cx="2471100" cy="410400"/>
          </a:xfrm>
          <a:prstGeom prst="rect">
            <a:avLst/>
          </a:prstGeom>
          <a:solidFill>
            <a:srgbClr val="FFF2CC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Restructuring</a:t>
            </a:r>
          </a:p>
        </p:txBody>
      </p:sp>
      <p:sp>
        <p:nvSpPr>
          <p:cNvPr id="175" name="Shape 175"/>
          <p:cNvSpPr/>
          <p:nvPr/>
        </p:nvSpPr>
        <p:spPr>
          <a:xfrm>
            <a:off x="2607825" y="4315875"/>
            <a:ext cx="2471100" cy="410400"/>
          </a:xfrm>
          <a:prstGeom prst="rect">
            <a:avLst/>
          </a:prstGeom>
          <a:solidFill>
            <a:srgbClr val="FFF2CC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Cleaning</a:t>
            </a:r>
          </a:p>
        </p:txBody>
      </p:sp>
      <p:sp>
        <p:nvSpPr>
          <p:cNvPr id="176" name="Shape 176"/>
          <p:cNvSpPr/>
          <p:nvPr/>
        </p:nvSpPr>
        <p:spPr>
          <a:xfrm>
            <a:off x="2607825" y="5284425"/>
            <a:ext cx="2471100" cy="410400"/>
          </a:xfrm>
          <a:prstGeom prst="rect">
            <a:avLst/>
          </a:prstGeom>
          <a:solidFill>
            <a:srgbClr val="FFF2CC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Converting</a:t>
            </a:r>
          </a:p>
        </p:txBody>
      </p:sp>
      <p:sp>
        <p:nvSpPr>
          <p:cNvPr id="177" name="Shape 177"/>
          <p:cNvSpPr/>
          <p:nvPr/>
        </p:nvSpPr>
        <p:spPr>
          <a:xfrm>
            <a:off x="5662862" y="5251112"/>
            <a:ext cx="715553" cy="477036"/>
          </a:xfrm>
          <a:prstGeom prst="flowChartDocument">
            <a:avLst/>
          </a:prstGeom>
          <a:solidFill>
            <a:srgbClr val="D9EAD3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CSV</a:t>
            </a:r>
          </a:p>
        </p:txBody>
      </p:sp>
      <p:sp>
        <p:nvSpPr>
          <p:cNvPr id="178" name="Shape 178"/>
          <p:cNvSpPr/>
          <p:nvPr/>
        </p:nvSpPr>
        <p:spPr>
          <a:xfrm>
            <a:off x="2607825" y="6180825"/>
            <a:ext cx="2471100" cy="410400"/>
          </a:xfrm>
          <a:prstGeom prst="rect">
            <a:avLst/>
          </a:prstGeom>
          <a:solidFill>
            <a:srgbClr val="FFF2CC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Publishing</a:t>
            </a:r>
          </a:p>
        </p:txBody>
      </p:sp>
      <p:cxnSp>
        <p:nvCxnSpPr>
          <p:cNvPr id="179" name="Shape 179"/>
          <p:cNvCxnSpPr>
            <a:stCxn id="168" idx="2"/>
          </p:cNvCxnSpPr>
          <p:nvPr/>
        </p:nvCxnSpPr>
        <p:spPr>
          <a:xfrm>
            <a:off x="2899126" y="1787248"/>
            <a:ext cx="0" cy="64200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0" name="Shape 180"/>
          <p:cNvCxnSpPr>
            <a:stCxn id="169" idx="2"/>
            <a:endCxn id="171" idx="0"/>
          </p:cNvCxnSpPr>
          <p:nvPr/>
        </p:nvCxnSpPr>
        <p:spPr>
          <a:xfrm>
            <a:off x="3843426" y="1787248"/>
            <a:ext cx="0" cy="62310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1" name="Shape 181"/>
          <p:cNvCxnSpPr>
            <a:stCxn id="170" idx="2"/>
          </p:cNvCxnSpPr>
          <p:nvPr/>
        </p:nvCxnSpPr>
        <p:spPr>
          <a:xfrm>
            <a:off x="4806826" y="1787248"/>
            <a:ext cx="0" cy="59430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2" name="Shape 182"/>
          <p:cNvCxnSpPr>
            <a:stCxn id="172" idx="2"/>
            <a:endCxn id="173" idx="0"/>
          </p:cNvCxnSpPr>
          <p:nvPr/>
        </p:nvCxnSpPr>
        <p:spPr>
          <a:xfrm>
            <a:off x="6020651" y="1787248"/>
            <a:ext cx="0" cy="58980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3" name="Shape 183"/>
          <p:cNvCxnSpPr>
            <a:stCxn id="171" idx="3"/>
            <a:endCxn id="173" idx="5"/>
          </p:cNvCxnSpPr>
          <p:nvPr/>
        </p:nvCxnSpPr>
        <p:spPr>
          <a:xfrm>
            <a:off x="5078975" y="2615425"/>
            <a:ext cx="419400" cy="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4" name="Shape 184"/>
          <p:cNvCxnSpPr>
            <a:stCxn id="174" idx="2"/>
            <a:endCxn id="175" idx="0"/>
          </p:cNvCxnSpPr>
          <p:nvPr/>
        </p:nvCxnSpPr>
        <p:spPr>
          <a:xfrm>
            <a:off x="3843375" y="3757725"/>
            <a:ext cx="0" cy="55800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5" name="Shape 185"/>
          <p:cNvCxnSpPr>
            <a:stCxn id="175" idx="2"/>
            <a:endCxn id="176" idx="0"/>
          </p:cNvCxnSpPr>
          <p:nvPr/>
        </p:nvCxnSpPr>
        <p:spPr>
          <a:xfrm>
            <a:off x="3843375" y="4726275"/>
            <a:ext cx="0" cy="55800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6" name="Shape 186"/>
          <p:cNvCxnSpPr>
            <a:stCxn id="176" idx="3"/>
            <a:endCxn id="177" idx="1"/>
          </p:cNvCxnSpPr>
          <p:nvPr/>
        </p:nvCxnSpPr>
        <p:spPr>
          <a:xfrm>
            <a:off x="5078925" y="5489625"/>
            <a:ext cx="583800" cy="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7" name="Shape 187"/>
          <p:cNvCxnSpPr>
            <a:stCxn id="176" idx="2"/>
            <a:endCxn id="178" idx="0"/>
          </p:cNvCxnSpPr>
          <p:nvPr/>
        </p:nvCxnSpPr>
        <p:spPr>
          <a:xfrm>
            <a:off x="3843375" y="5694825"/>
            <a:ext cx="0" cy="48600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8" name="Shape 188"/>
          <p:cNvCxnSpPr>
            <a:stCxn id="173" idx="4"/>
            <a:endCxn id="174" idx="3"/>
          </p:cNvCxnSpPr>
          <p:nvPr/>
        </p:nvCxnSpPr>
        <p:spPr>
          <a:xfrm rot="5400000">
            <a:off x="5200450" y="2732424"/>
            <a:ext cx="698700" cy="941700"/>
          </a:xfrm>
          <a:prstGeom prst="bentConnector2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457200" y="28573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QUESTIONS?</a:t>
            </a:r>
          </a:p>
        </p:txBody>
      </p: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4475" y="3308650"/>
            <a:ext cx="225742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RESOURCES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404900" y="1587275"/>
            <a:ext cx="8482800" cy="4436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Google Docs - </a:t>
            </a:r>
            <a:r>
              <a:rPr lang="en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http://drive.google.com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Tabula - </a:t>
            </a:r>
            <a:r>
              <a:rPr lang="en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http://tabula.technology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 (v0.9.7)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PDF Tables - </a:t>
            </a:r>
            <a:r>
              <a:rPr lang="en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https://pdftables.com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Free OCR - </a:t>
            </a:r>
            <a:r>
              <a:rPr lang="en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http://www.free-ocr.com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Online OCR - </a:t>
            </a:r>
            <a:r>
              <a:rPr lang="en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http://www.onlineocr.net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CrowdCrafting - </a:t>
            </a:r>
            <a:r>
              <a:rPr lang="en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http://crowdcrafting.org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OpenRefine - </a:t>
            </a:r>
            <a:r>
              <a:rPr lang="en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http://openrefine.org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 (v2.6)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Tableau Public - </a:t>
            </a:r>
            <a:r>
              <a:rPr lang="en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0"/>
              </a:rPr>
              <a:t>http://www.tableau.com/public/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 (v8.3)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457200" y="3352584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This work is licensed under a 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 sz="2400">
                <a:solidFill>
                  <a:srgbClr val="4374B7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Creative Commons Attribution 4.0 </a:t>
            </a:r>
          </a:p>
          <a:p>
            <a:pPr algn="ctr">
              <a:spcBef>
                <a:spcPts val="0"/>
              </a:spcBef>
              <a:buNone/>
            </a:pPr>
            <a:r>
              <a:rPr lang="en" sz="2400">
                <a:solidFill>
                  <a:srgbClr val="4374B7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International License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pic>
        <p:nvPicPr>
          <p:cNvPr id="348" name="Shape 3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9896" y="2014839"/>
            <a:ext cx="2804199" cy="98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457200" y="274648"/>
            <a:ext cx="8229600" cy="96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latin typeface="Open Sans"/>
                <a:ea typeface="Open Sans"/>
                <a:cs typeface="Open Sans"/>
                <a:sym typeface="Open Sans"/>
              </a:rPr>
              <a:t>OPENNESS SPECTRUM</a:t>
            </a:r>
          </a:p>
        </p:txBody>
      </p:sp>
      <p:sp>
        <p:nvSpPr>
          <p:cNvPr id="194" name="Shape 194"/>
          <p:cNvSpPr/>
          <p:nvPr/>
        </p:nvSpPr>
        <p:spPr>
          <a:xfrm>
            <a:off x="6833875" y="1598425"/>
            <a:ext cx="2030099" cy="12357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OPEN DATA</a:t>
            </a:r>
          </a:p>
        </p:txBody>
      </p:sp>
      <p:sp>
        <p:nvSpPr>
          <p:cNvPr id="195" name="Shape 195"/>
          <p:cNvSpPr/>
          <p:nvPr/>
        </p:nvSpPr>
        <p:spPr>
          <a:xfrm>
            <a:off x="3548175" y="1854400"/>
            <a:ext cx="3698099" cy="706200"/>
          </a:xfrm>
          <a:prstGeom prst="homePlate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395375" y="1854400"/>
            <a:ext cx="2850899" cy="706200"/>
          </a:xfrm>
          <a:prstGeom prst="homePlate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5236275" y="1854400"/>
            <a:ext cx="2010000" cy="706200"/>
          </a:xfrm>
          <a:prstGeom prst="homePlate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6033000" y="1854400"/>
            <a:ext cx="1248600" cy="706200"/>
          </a:xfrm>
          <a:prstGeom prst="homePlate">
            <a:avLst>
              <a:gd fmla="val 50000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99" name="Shape 199"/>
          <p:cNvGraphicFramePr/>
          <p:nvPr/>
        </p:nvGraphicFramePr>
        <p:xfrm>
          <a:off x="-24975" y="324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{65052F27-085F-45F3-AA54-30E2DA7C0FF4}</a:tableStyleId>
              </a:tblPr>
              <a:tblGrid>
                <a:gridCol w="762200"/>
                <a:gridCol w="1484375"/>
                <a:gridCol w="3330325"/>
                <a:gridCol w="3226950"/>
                <a:gridCol w="382850"/>
              </a:tblGrid>
              <a:tr h="7507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rPr b="1" lang="en" sz="3000"/>
                        <a:t>  1</a:t>
                      </a:r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rPr b="1" lang="en" sz="1600"/>
                        <a:t>Accessibility</a:t>
                      </a:r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rPr lang="en" sz="1600"/>
                        <a:t>Access is limited to a specific individual or group</a:t>
                      </a:r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rPr lang="en" sz="1600"/>
                        <a:t>Open access for everyone</a:t>
                      </a:r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7507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rPr b="1" lang="en" sz="3000"/>
                        <a:t>  2</a:t>
                      </a:r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rPr b="1" lang="en" sz="1600"/>
                        <a:t>Ease to Process</a:t>
                      </a:r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rPr lang="en" sz="1600"/>
                        <a:t>Data is stored in a format that is difficult to be processed</a:t>
                      </a:r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rPr lang="en" sz="1600"/>
                        <a:t>Available in a format that is computer-friendly</a:t>
                      </a:r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507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rPr b="1" lang="en" sz="3000"/>
                        <a:t>  3</a:t>
                      </a:r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rPr b="1" lang="en" sz="1600"/>
                        <a:t>Price</a:t>
                      </a:r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rPr lang="en" sz="1600"/>
                        <a:t>Need to pay</a:t>
                      </a:r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rPr lang="en" sz="1600"/>
                        <a:t>For free / Gratis</a:t>
                      </a:r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7507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rPr b="1" lang="en" sz="3000"/>
                        <a:t>  4</a:t>
                      </a:r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rPr b="1" lang="en" sz="1600"/>
                        <a:t>Use Rights</a:t>
                      </a:r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rPr lang="en" sz="1600"/>
                        <a:t>Reuse is forbidden and distribution is limited</a:t>
                      </a:r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rPr lang="en" sz="1600"/>
                        <a:t>Data is free to use, reuse and redistributed</a:t>
                      </a:r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140"/>
                        </a:spcBef>
                        <a:spcAft>
                          <a:spcPts val="14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 anchor="ctr">
                    <a:lnL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200" name="Shape 200"/>
          <p:cNvSpPr txBox="1"/>
          <p:nvPr/>
        </p:nvSpPr>
        <p:spPr>
          <a:xfrm>
            <a:off x="4637025" y="1990075"/>
            <a:ext cx="1708799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more open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4846500" y="6469650"/>
            <a:ext cx="4297500" cy="371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Sumber: Michael Chui "The Economic Potential of Open Data"</a:t>
            </a:r>
          </a:p>
        </p:txBody>
      </p:sp>
      <p:sp>
        <p:nvSpPr>
          <p:cNvPr id="202" name="Shape 202"/>
          <p:cNvSpPr/>
          <p:nvPr/>
        </p:nvSpPr>
        <p:spPr>
          <a:xfrm>
            <a:off x="1703450" y="1598425"/>
            <a:ext cx="2030099" cy="1235700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CLOSED DATA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COMMA SEPARATED VALUES (CSV)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457200" y="1708500"/>
            <a:ext cx="8482800" cy="3759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Open Sans"/>
                <a:ea typeface="Open Sans"/>
                <a:cs typeface="Open Sans"/>
                <a:sym typeface="Open Sans"/>
              </a:rPr>
              <a:t>name,gender,birthdate,city,salary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Open Sans"/>
                <a:ea typeface="Open Sans"/>
                <a:cs typeface="Open Sans"/>
                <a:sym typeface="Open Sans"/>
              </a:rPr>
              <a:t>John Smith,M,1970-07-12,Bogor,24000 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Open Sans"/>
                <a:ea typeface="Open Sans"/>
                <a:cs typeface="Open Sans"/>
                <a:sym typeface="Open Sans"/>
              </a:rPr>
              <a:t>Mary Smith,F,1976-02-11,Tangerang,50000 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Open Sans"/>
                <a:ea typeface="Open Sans"/>
                <a:cs typeface="Open Sans"/>
                <a:sym typeface="Open Sans"/>
              </a:rPr>
              <a:t>Tony Money,M,1980-03-05,Depok,48000 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Open Sans"/>
                <a:ea typeface="Open Sans"/>
                <a:cs typeface="Open Sans"/>
                <a:sym typeface="Open Sans"/>
              </a:rPr>
              <a:t>Cindy Moon,F,1984-08-08,Jakarta,120000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Open Sans"/>
                <a:ea typeface="Open Sans"/>
                <a:cs typeface="Open Sans"/>
                <a:sym typeface="Open Sans"/>
              </a:rPr>
              <a:t>Dodi Wandi,M,1981-01-24,Jakarta,12000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457200" y="1222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WORKFLOW</a:t>
            </a:r>
          </a:p>
        </p:txBody>
      </p:sp>
      <p:sp>
        <p:nvSpPr>
          <p:cNvPr id="214" name="Shape 214"/>
          <p:cNvSpPr/>
          <p:nvPr/>
        </p:nvSpPr>
        <p:spPr>
          <a:xfrm>
            <a:off x="2541350" y="1341750"/>
            <a:ext cx="715553" cy="477036"/>
          </a:xfrm>
          <a:prstGeom prst="flowChartDocument">
            <a:avLst/>
          </a:prstGeom>
          <a:solidFill>
            <a:srgbClr val="CFE2F3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HTML</a:t>
            </a:r>
          </a:p>
        </p:txBody>
      </p:sp>
      <p:sp>
        <p:nvSpPr>
          <p:cNvPr id="215" name="Shape 215"/>
          <p:cNvSpPr/>
          <p:nvPr/>
        </p:nvSpPr>
        <p:spPr>
          <a:xfrm>
            <a:off x="3485650" y="1341750"/>
            <a:ext cx="715553" cy="477036"/>
          </a:xfrm>
          <a:prstGeom prst="flowChartDocument">
            <a:avLst/>
          </a:prstGeom>
          <a:solidFill>
            <a:srgbClr val="CFE2F3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PDF</a:t>
            </a:r>
          </a:p>
        </p:txBody>
      </p:sp>
      <p:sp>
        <p:nvSpPr>
          <p:cNvPr id="216" name="Shape 216"/>
          <p:cNvSpPr/>
          <p:nvPr/>
        </p:nvSpPr>
        <p:spPr>
          <a:xfrm>
            <a:off x="4449050" y="1341750"/>
            <a:ext cx="715553" cy="477036"/>
          </a:xfrm>
          <a:prstGeom prst="flowChartDocument">
            <a:avLst/>
          </a:prstGeom>
          <a:solidFill>
            <a:srgbClr val="CFE2F3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JPG</a:t>
            </a:r>
          </a:p>
        </p:txBody>
      </p:sp>
      <p:sp>
        <p:nvSpPr>
          <p:cNvPr id="217" name="Shape 217"/>
          <p:cNvSpPr/>
          <p:nvPr/>
        </p:nvSpPr>
        <p:spPr>
          <a:xfrm>
            <a:off x="2607875" y="2410225"/>
            <a:ext cx="2471100" cy="410400"/>
          </a:xfrm>
          <a:prstGeom prst="rect">
            <a:avLst/>
          </a:prstGeom>
          <a:solidFill>
            <a:srgbClr val="FFF2CC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Scraping</a:t>
            </a:r>
          </a:p>
        </p:txBody>
      </p:sp>
      <p:sp>
        <p:nvSpPr>
          <p:cNvPr id="218" name="Shape 218"/>
          <p:cNvSpPr/>
          <p:nvPr/>
        </p:nvSpPr>
        <p:spPr>
          <a:xfrm>
            <a:off x="5662875" y="1341750"/>
            <a:ext cx="715553" cy="477036"/>
          </a:xfrm>
          <a:prstGeom prst="flowChartDocument">
            <a:avLst/>
          </a:prstGeom>
          <a:solidFill>
            <a:srgbClr val="D9EAD3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XLS</a:t>
            </a:r>
          </a:p>
        </p:txBody>
      </p:sp>
      <p:sp>
        <p:nvSpPr>
          <p:cNvPr id="219" name="Shape 219"/>
          <p:cNvSpPr/>
          <p:nvPr/>
        </p:nvSpPr>
        <p:spPr>
          <a:xfrm>
            <a:off x="5438650" y="2376925"/>
            <a:ext cx="1164000" cy="476999"/>
          </a:xfrm>
          <a:prstGeom prst="parallelogram">
            <a:avLst>
              <a:gd fmla="val 25000" name="adj"/>
            </a:avLst>
          </a:prstGeom>
          <a:solidFill>
            <a:srgbClr val="EA9999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Tabular</a:t>
            </a:r>
          </a:p>
        </p:txBody>
      </p:sp>
      <p:sp>
        <p:nvSpPr>
          <p:cNvPr id="220" name="Shape 220"/>
          <p:cNvSpPr/>
          <p:nvPr/>
        </p:nvSpPr>
        <p:spPr>
          <a:xfrm>
            <a:off x="2607825" y="3347325"/>
            <a:ext cx="2471100" cy="410400"/>
          </a:xfrm>
          <a:prstGeom prst="rect">
            <a:avLst/>
          </a:prstGeom>
          <a:solidFill>
            <a:srgbClr val="FFF2CC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Restructuring</a:t>
            </a:r>
          </a:p>
        </p:txBody>
      </p:sp>
      <p:sp>
        <p:nvSpPr>
          <p:cNvPr id="221" name="Shape 221"/>
          <p:cNvSpPr/>
          <p:nvPr/>
        </p:nvSpPr>
        <p:spPr>
          <a:xfrm>
            <a:off x="2607825" y="4315875"/>
            <a:ext cx="2471100" cy="410400"/>
          </a:xfrm>
          <a:prstGeom prst="rect">
            <a:avLst/>
          </a:prstGeom>
          <a:solidFill>
            <a:srgbClr val="FFF2CC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Cleaning</a:t>
            </a:r>
          </a:p>
        </p:txBody>
      </p:sp>
      <p:sp>
        <p:nvSpPr>
          <p:cNvPr id="222" name="Shape 222"/>
          <p:cNvSpPr/>
          <p:nvPr/>
        </p:nvSpPr>
        <p:spPr>
          <a:xfrm>
            <a:off x="2607825" y="5284425"/>
            <a:ext cx="2471100" cy="410400"/>
          </a:xfrm>
          <a:prstGeom prst="rect">
            <a:avLst/>
          </a:prstGeom>
          <a:solidFill>
            <a:srgbClr val="FFF2CC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Converting</a:t>
            </a:r>
          </a:p>
        </p:txBody>
      </p:sp>
      <p:sp>
        <p:nvSpPr>
          <p:cNvPr id="223" name="Shape 223"/>
          <p:cNvSpPr/>
          <p:nvPr/>
        </p:nvSpPr>
        <p:spPr>
          <a:xfrm>
            <a:off x="5662862" y="5251112"/>
            <a:ext cx="715553" cy="477036"/>
          </a:xfrm>
          <a:prstGeom prst="flowChartDocument">
            <a:avLst/>
          </a:prstGeom>
          <a:solidFill>
            <a:srgbClr val="D9EAD3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CSV</a:t>
            </a:r>
          </a:p>
        </p:txBody>
      </p:sp>
      <p:sp>
        <p:nvSpPr>
          <p:cNvPr id="224" name="Shape 224"/>
          <p:cNvSpPr/>
          <p:nvPr/>
        </p:nvSpPr>
        <p:spPr>
          <a:xfrm>
            <a:off x="2607825" y="6180825"/>
            <a:ext cx="2471100" cy="410400"/>
          </a:xfrm>
          <a:prstGeom prst="rect">
            <a:avLst/>
          </a:prstGeom>
          <a:solidFill>
            <a:srgbClr val="FFF2CC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Publishing</a:t>
            </a:r>
          </a:p>
        </p:txBody>
      </p:sp>
      <p:cxnSp>
        <p:nvCxnSpPr>
          <p:cNvPr id="225" name="Shape 225"/>
          <p:cNvCxnSpPr>
            <a:stCxn id="214" idx="2"/>
          </p:cNvCxnSpPr>
          <p:nvPr/>
        </p:nvCxnSpPr>
        <p:spPr>
          <a:xfrm>
            <a:off x="2899126" y="1787248"/>
            <a:ext cx="0" cy="64200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6" name="Shape 226"/>
          <p:cNvCxnSpPr>
            <a:stCxn id="215" idx="2"/>
            <a:endCxn id="217" idx="0"/>
          </p:cNvCxnSpPr>
          <p:nvPr/>
        </p:nvCxnSpPr>
        <p:spPr>
          <a:xfrm>
            <a:off x="3843426" y="1787248"/>
            <a:ext cx="0" cy="62310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7" name="Shape 227"/>
          <p:cNvCxnSpPr>
            <a:stCxn id="216" idx="2"/>
          </p:cNvCxnSpPr>
          <p:nvPr/>
        </p:nvCxnSpPr>
        <p:spPr>
          <a:xfrm>
            <a:off x="4806826" y="1787248"/>
            <a:ext cx="0" cy="59430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8" name="Shape 228"/>
          <p:cNvCxnSpPr>
            <a:stCxn id="218" idx="2"/>
            <a:endCxn id="219" idx="0"/>
          </p:cNvCxnSpPr>
          <p:nvPr/>
        </p:nvCxnSpPr>
        <p:spPr>
          <a:xfrm>
            <a:off x="6020651" y="1787248"/>
            <a:ext cx="0" cy="58980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9" name="Shape 229"/>
          <p:cNvCxnSpPr>
            <a:stCxn id="217" idx="3"/>
            <a:endCxn id="219" idx="5"/>
          </p:cNvCxnSpPr>
          <p:nvPr/>
        </p:nvCxnSpPr>
        <p:spPr>
          <a:xfrm>
            <a:off x="5078975" y="2615425"/>
            <a:ext cx="419400" cy="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0" name="Shape 230"/>
          <p:cNvCxnSpPr>
            <a:stCxn id="220" idx="2"/>
            <a:endCxn id="221" idx="0"/>
          </p:cNvCxnSpPr>
          <p:nvPr/>
        </p:nvCxnSpPr>
        <p:spPr>
          <a:xfrm>
            <a:off x="3843375" y="3757725"/>
            <a:ext cx="0" cy="55800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1" name="Shape 231"/>
          <p:cNvCxnSpPr>
            <a:stCxn id="221" idx="2"/>
            <a:endCxn id="222" idx="0"/>
          </p:cNvCxnSpPr>
          <p:nvPr/>
        </p:nvCxnSpPr>
        <p:spPr>
          <a:xfrm>
            <a:off x="3843375" y="4726275"/>
            <a:ext cx="0" cy="55800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2" name="Shape 232"/>
          <p:cNvCxnSpPr>
            <a:stCxn id="222" idx="3"/>
            <a:endCxn id="223" idx="1"/>
          </p:cNvCxnSpPr>
          <p:nvPr/>
        </p:nvCxnSpPr>
        <p:spPr>
          <a:xfrm>
            <a:off x="5078925" y="5489625"/>
            <a:ext cx="583800" cy="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3" name="Shape 233"/>
          <p:cNvCxnSpPr>
            <a:stCxn id="222" idx="2"/>
            <a:endCxn id="224" idx="0"/>
          </p:cNvCxnSpPr>
          <p:nvPr/>
        </p:nvCxnSpPr>
        <p:spPr>
          <a:xfrm>
            <a:off x="3843375" y="5694825"/>
            <a:ext cx="0" cy="48600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4" name="Shape 234"/>
          <p:cNvCxnSpPr>
            <a:stCxn id="219" idx="4"/>
            <a:endCxn id="220" idx="3"/>
          </p:cNvCxnSpPr>
          <p:nvPr/>
        </p:nvCxnSpPr>
        <p:spPr>
          <a:xfrm rot="5400000">
            <a:off x="5200450" y="2732424"/>
            <a:ext cx="698700" cy="941700"/>
          </a:xfrm>
          <a:prstGeom prst="bentConnector2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750" y="2323525"/>
            <a:ext cx="583799" cy="58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750" y="3260625"/>
            <a:ext cx="583799" cy="58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750" y="4229175"/>
            <a:ext cx="583799" cy="58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ctrTitle"/>
          </p:nvPr>
        </p:nvSpPr>
        <p:spPr>
          <a:xfrm>
            <a:off x="685800" y="2875799"/>
            <a:ext cx="7772400" cy="1106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Scraping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WEB SCRAPING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269850" y="3628175"/>
            <a:ext cx="8482800" cy="245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Open Sans"/>
              <a:buAutoNum type="arabicPeriod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Google Docs: </a:t>
            </a: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IMPORTHTML(url, query, index)</a:t>
            </a:r>
          </a:p>
          <a:p>
            <a:pPr indent="-330200" lvl="1" marL="9144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url 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" sz="1600">
                <a:solidFill>
                  <a:srgbClr val="222222"/>
                </a:solidFill>
              </a:rPr>
              <a:t>The URL of the page to examine,</a:t>
            </a:r>
          </a:p>
          <a:p>
            <a:pPr indent="-330200" lvl="1" marL="9144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query 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" sz="1600">
                <a:solidFill>
                  <a:srgbClr val="222222"/>
                </a:solidFill>
              </a:rPr>
              <a:t>Either "list" or "table" depending on what type of structure contains the desired data,</a:t>
            </a:r>
          </a:p>
          <a:p>
            <a:pPr indent="-330200" lvl="1" marL="9144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1" lang="en" sz="1600">
                <a:solidFill>
                  <a:srgbClr val="222222"/>
                </a:solidFill>
              </a:rPr>
              <a:t>index </a:t>
            </a:r>
            <a:r>
              <a:rPr lang="en" sz="1600">
                <a:solidFill>
                  <a:srgbClr val="222222"/>
                </a:solidFill>
              </a:rPr>
              <a:t>- The index, starting at </a:t>
            </a:r>
            <a:r>
              <a:rPr lang="en" sz="160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" sz="1600">
                <a:solidFill>
                  <a:srgbClr val="222222"/>
                </a:solidFill>
              </a:rPr>
              <a:t>, which identifies which table or list as defined in the HTML source.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0" y="1515987"/>
            <a:ext cx="9143999" cy="186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WEB SCRAPING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94143"/>
            <a:ext cx="9143998" cy="429031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>
            <p:ph idx="1" type="body"/>
          </p:nvPr>
        </p:nvSpPr>
        <p:spPr>
          <a:xfrm>
            <a:off x="165300" y="5109150"/>
            <a:ext cx="8813399" cy="657900"/>
          </a:xfrm>
          <a:prstGeom prst="rect">
            <a:avLst/>
          </a:prstGeom>
          <a:solidFill>
            <a:srgbClr val="FFFFFF">
              <a:alpha val="6269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2.  Google Chrome Extensions: Table Capture.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457200" y="1984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PDF SCRAPING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799" y="1341750"/>
            <a:ext cx="7786400" cy="454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>
            <p:ph idx="1" type="body"/>
          </p:nvPr>
        </p:nvSpPr>
        <p:spPr>
          <a:xfrm>
            <a:off x="316950" y="4855550"/>
            <a:ext cx="8814899" cy="633599"/>
          </a:xfrm>
          <a:prstGeom prst="rect">
            <a:avLst/>
          </a:prstGeom>
          <a:solidFill>
            <a:srgbClr val="FFFFFF">
              <a:alpha val="6269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Open Sans"/>
              <a:buAutoNum type="arabicPeriod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Tabula (http://tabula.technology)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252727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