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3.xml"/>
  <Override ContentType="application/vnd.openxmlformats-officedocument.presentationml.slideLayout+xml" PartName="/ppt/slideLayouts/slideLayout7.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6.xml"/>
  <Override ContentType="application/vnd.openxmlformats-officedocument.presentationml.slideLayout+xml" PartName="/ppt/slideLayouts/slideLayout17.xml"/>
  <Override ContentType="application/vnd.openxmlformats-officedocument.presentationml.slideLayout+xml" PartName="/ppt/slideLayouts/slideLayout5.xml"/>
  <Override ContentType="application/vnd.openxmlformats-officedocument.presentationml.slideLayout+xml" PartName="/ppt/slideLayouts/slideLayout12.xml"/>
  <Override ContentType="application/vnd.openxmlformats-officedocument.presentationml.slideLayout+xml" PartName="/ppt/slideLayouts/slideLayout15.xml"/>
  <Override ContentType="application/vnd.openxmlformats-officedocument.presentationml.slideLayout+xml" PartName="/ppt/slideLayouts/slideLayout1.xml"/>
  <Override ContentType="application/vnd.openxmlformats-officedocument.presentationml.slideLayout+xml" PartName="/ppt/slideLayouts/slideLayout14.xml"/>
  <Override ContentType="application/vnd.openxmlformats-officedocument.presentationml.slideLayout+xml" PartName="/ppt/slideLayouts/slideLayout8.xml"/>
  <Override ContentType="application/vnd.openxmlformats-officedocument.presentationml.slideLayout+xml" PartName="/ppt/slideLayouts/slideLayout18.xml"/>
  <Override ContentType="application/vnd.openxmlformats-officedocument.presentationml.slideLayout+xml" PartName="/ppt/slideLayouts/slideLayout9.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6.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9.xml"/>
  <Override ContentType="application/vnd.openxmlformats-officedocument.presentationml.notesSlide+xml" PartName="/ppt/notesSlides/notesSlide33.xml"/>
  <Override ContentType="application/vnd.openxmlformats-officedocument.presentationml.notesSlide+xml" PartName="/ppt/notesSlides/notesSlide10.xml"/>
  <Override ContentType="application/vnd.openxmlformats-officedocument.presentationml.notesSlide+xml" PartName="/ppt/notesSlides/notesSlide54.xml"/>
  <Override ContentType="application/vnd.openxmlformats-officedocument.presentationml.notesSlide+xml" PartName="/ppt/notesSlides/notesSlide43.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41.xml"/>
  <Override ContentType="application/vnd.openxmlformats-officedocument.presentationml.notesSlide+xml" PartName="/ppt/notesSlides/notesSlide12.xml"/>
  <Override ContentType="application/vnd.openxmlformats-officedocument.presentationml.notesSlide+xml" PartName="/ppt/notesSlides/notesSlide53.xml"/>
  <Override ContentType="application/vnd.openxmlformats-officedocument.presentationml.notesSlide+xml" PartName="/ppt/notesSlides/notesSlide49.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50.xml"/>
  <Override ContentType="application/vnd.openxmlformats-officedocument.presentationml.notesSlide+xml" PartName="/ppt/notesSlides/notesSlide42.xml"/>
  <Override ContentType="application/vnd.openxmlformats-officedocument.presentationml.notesSlide+xml" PartName="/ppt/notesSlides/notesSlide26.xml"/>
  <Override ContentType="application/vnd.openxmlformats-officedocument.presentationml.notesSlide+xml" PartName="/ppt/notesSlides/notesSlide40.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46.xml"/>
  <Override ContentType="application/vnd.openxmlformats-officedocument.presentationml.notesSlide+xml" PartName="/ppt/notesSlides/notesSlide56.xml"/>
  <Override ContentType="application/vnd.openxmlformats-officedocument.presentationml.notesSlide+xml" PartName="/ppt/notesSlides/notesSlide18.xml"/>
  <Override ContentType="application/vnd.openxmlformats-officedocument.presentationml.notesSlide+xml" PartName="/ppt/notesSlides/notesSlide39.xml"/>
  <Override ContentType="application/vnd.openxmlformats-officedocument.presentationml.notesSlide+xml" PartName="/ppt/notesSlides/notesSlide20.xml"/>
  <Override ContentType="application/vnd.openxmlformats-officedocument.presentationml.notesSlide+xml" PartName="/ppt/notesSlides/notesSlide24.xml"/>
  <Override ContentType="application/vnd.openxmlformats-officedocument.presentationml.notesSlide+xml" PartName="/ppt/notesSlides/notesSlide48.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5.xml"/>
  <Override ContentType="application/vnd.openxmlformats-officedocument.presentationml.notesSlide+xml" PartName="/ppt/notesSlides/notesSlide4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7.xml"/>
  <Override ContentType="application/vnd.openxmlformats-officedocument.presentationml.notesSlide+xml" PartName="/ppt/notesSlides/notesSlide31.xml"/>
  <Override ContentType="application/vnd.openxmlformats-officedocument.presentationml.notesSlide+xml" PartName="/ppt/notesSlides/notesSlide58.xml"/>
  <Override ContentType="application/vnd.openxmlformats-officedocument.presentationml.notesSlide+xml" PartName="/ppt/notesSlides/notesSlide52.xml"/>
  <Override ContentType="application/vnd.openxmlformats-officedocument.presentationml.notesSlide+xml" PartName="/ppt/notesSlides/notesSlide16.xml"/>
  <Override ContentType="application/vnd.openxmlformats-officedocument.presentationml.notesSlide+xml" PartName="/ppt/notesSlides/notesSlide3.xml"/>
  <Override ContentType="application/vnd.openxmlformats-officedocument.presentationml.notesSlide+xml" PartName="/ppt/notesSlides/notesSlide6.xml"/>
  <Override ContentType="application/vnd.openxmlformats-officedocument.presentationml.notesSlide+xml" PartName="/ppt/notesSlides/notesSlide28.xml"/>
  <Override ContentType="application/vnd.openxmlformats-officedocument.presentationml.notesSlide+xml" PartName="/ppt/notesSlides/notesSlide38.xml"/>
  <Override ContentType="application/vnd.openxmlformats-officedocument.presentationml.notesSlide+xml" PartName="/ppt/notesSlides/notesSlide8.xml"/>
  <Override ContentType="application/vnd.openxmlformats-officedocument.presentationml.notesSlide+xml" PartName="/ppt/notesSlides/notesSlide45.xml"/>
  <Override ContentType="application/vnd.openxmlformats-officedocument.presentationml.notesSlide+xml" PartName="/ppt/notesSlides/notesSlide55.xml"/>
  <Override ContentType="application/vnd.openxmlformats-officedocument.presentationml.notesSlide+xml" PartName="/ppt/notesSlides/notesSlide44.xml"/>
  <Override ContentType="application/vnd.openxmlformats-officedocument.presentationml.notesSlide+xml" PartName="/ppt/notesSlides/notesSlide57.xml"/>
  <Override ContentType="application/vnd.openxmlformats-officedocument.presentationml.notesSlide+xml" PartName="/ppt/notesSlides/notesSlide60.xml"/>
  <Override ContentType="application/vnd.openxmlformats-officedocument.presentationml.notesSlide+xml" PartName="/ppt/notesSlides/notesSlide19.xml"/>
  <Override ContentType="application/vnd.openxmlformats-officedocument.presentationml.notesSlide+xml" PartName="/ppt/notesSlides/notesSlide30.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21.xml"/>
  <Override ContentType="application/vnd.openxmlformats-officedocument.presentationml.notesSlide+xml" PartName="/ppt/notesSlides/notesSlide36.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37.xml"/>
  <Override ContentType="application/vnd.openxmlformats-officedocument.presentationml.slide+xml" PartName="/ppt/slides/slide47.xml"/>
  <Override ContentType="application/vnd.openxmlformats-officedocument.presentationml.slide+xml" PartName="/ppt/slides/slide45.xml"/>
  <Override ContentType="application/vnd.openxmlformats-officedocument.presentationml.slide+xml" PartName="/ppt/slides/slide6.xml"/>
  <Override ContentType="application/vnd.openxmlformats-officedocument.presentationml.slide+xml" PartName="/ppt/slides/slide33.xml"/>
  <Override ContentType="application/vnd.openxmlformats-officedocument.presentationml.slide+xml" PartName="/ppt/slides/slide36.xml"/>
  <Override ContentType="application/vnd.openxmlformats-officedocument.presentationml.slide+xml" PartName="/ppt/slides/slide35.xml"/>
  <Override ContentType="application/vnd.openxmlformats-officedocument.presentationml.slide+xml" PartName="/ppt/slides/slide56.xml"/>
  <Override ContentType="application/vnd.openxmlformats-officedocument.presentationml.slide+xml" PartName="/ppt/slides/slide24.xml"/>
  <Override ContentType="application/vnd.openxmlformats-officedocument.presentationml.slide+xml" PartName="/ppt/slides/slide50.xml"/>
  <Override ContentType="application/vnd.openxmlformats-officedocument.presentationml.slide+xml" PartName="/ppt/slides/slide11.xml"/>
  <Override ContentType="application/vnd.openxmlformats-officedocument.presentationml.slide+xml" PartName="/ppt/slides/slide42.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1.xml"/>
  <Override ContentType="application/vnd.openxmlformats-officedocument.presentationml.slide+xml" PartName="/ppt/slides/slide44.xml"/>
  <Override ContentType="application/vnd.openxmlformats-officedocument.presentationml.slide+xml" PartName="/ppt/slides/slide46.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58.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49.xml"/>
  <Override ContentType="application/vnd.openxmlformats-officedocument.presentationml.slide+xml" PartName="/ppt/slides/slide4.xml"/>
  <Override ContentType="application/vnd.openxmlformats-officedocument.presentationml.slide+xml" PartName="/ppt/slides/slide28.xml"/>
  <Override ContentType="application/vnd.openxmlformats-officedocument.presentationml.slide+xml" PartName="/ppt/slides/slide14.xml"/>
  <Override ContentType="application/vnd.openxmlformats-officedocument.presentationml.slide+xml" PartName="/ppt/slides/slide52.xml"/>
  <Override ContentType="application/vnd.openxmlformats-officedocument.presentationml.slide+xml" PartName="/ppt/slides/slide22.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48.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3.xml"/>
  <Override ContentType="application/vnd.openxmlformats-officedocument.presentationml.slide+xml" PartName="/ppt/slides/slide25.xml"/>
  <Override ContentType="application/vnd.openxmlformats-officedocument.presentationml.slide+xml" PartName="/ppt/slides/slide54.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34.xml"/>
  <Override ContentType="application/vnd.openxmlformats-officedocument.presentationml.slide+xml" PartName="/ppt/slides/slide60.xml"/>
  <Override ContentType="application/vnd.openxmlformats-officedocument.presentationml.slide+xml" PartName="/ppt/slides/slide10.xml"/>
  <Override ContentType="application/vnd.openxmlformats-officedocument.presentationml.slide+xml" PartName="/ppt/slides/slide51.xml"/>
  <Override ContentType="application/vnd.openxmlformats-officedocument.presentationml.slide+xml" PartName="/ppt/slides/slide57.xml"/>
  <Override ContentType="application/vnd.openxmlformats-officedocument.presentationml.slide+xml" PartName="/ppt/slides/slide31.xml"/>
  <Override ContentType="application/vnd.openxmlformats-officedocument.presentationml.slide+xml" PartName="/ppt/slides/slide43.xml"/>
  <Override ContentType="application/vnd.openxmlformats-officedocument.presentationml.slide+xml" PartName="/ppt/slides/slide3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59.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41.xml"/>
  <Override ContentType="application/vnd.openxmlformats-officedocument.presentationml.slide+xml" PartName="/ppt/slides/slide55.xml"/>
  <Override ContentType="application/vnd.openxmlformats-officedocument.presentationml.slide+xml" PartName="/ppt/slides/slide5.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03F3272D-B5CA-45D0-BD47-6ED4B8242EC1}">
  <a:tblStyle styleId="{03F3272D-B5CA-45D0-BD47-6ED4B8242EC1}" styleName="Table_0">
    <a:wholeTbl>
      <a:tcTxStyle b="off" i="off">
        <a:font>
          <a:latin typeface="Calibri"/>
          <a:ea typeface="Calibri"/>
          <a:cs typeface="Calibri"/>
        </a:font>
        <a:schemeClr val="dk1"/>
      </a:tcTxStyle>
      <a:tcStyle>
        <a:tcBdr>
          <a:left>
            <a:ln cap="flat" w="12700">
              <a:solidFill>
                <a:schemeClr val="lt1"/>
              </a:solidFill>
              <a:prstDash val="solid"/>
              <a:round/>
              <a:headEnd len="med" w="med" type="none"/>
              <a:tailEnd len="med" w="med" type="none"/>
            </a:ln>
          </a:left>
          <a:right>
            <a:ln cap="flat" w="12700">
              <a:solidFill>
                <a:schemeClr val="lt1"/>
              </a:solidFill>
              <a:prstDash val="solid"/>
              <a:round/>
              <a:headEnd len="med" w="med" type="none"/>
              <a:tailEnd len="med" w="med" type="none"/>
            </a:ln>
          </a:right>
          <a:top>
            <a:ln cap="flat" w="12700">
              <a:solidFill>
                <a:schemeClr val="lt1"/>
              </a:solidFill>
              <a:prstDash val="solid"/>
              <a:round/>
              <a:headEnd len="med" w="med" type="none"/>
              <a:tailEnd len="med" w="med" type="none"/>
            </a:ln>
          </a:top>
          <a:bottom>
            <a:ln cap="flat" w="12700">
              <a:solidFill>
                <a:schemeClr val="lt1"/>
              </a:solidFill>
              <a:prstDash val="solid"/>
              <a:round/>
              <a:headEnd len="med" w="med" type="none"/>
              <a:tailEnd len="med" w="med" type="none"/>
            </a:ln>
          </a:bottom>
          <a:insideH>
            <a:ln cap="flat" w="12700">
              <a:solidFill>
                <a:schemeClr val="lt1"/>
              </a:solidFill>
              <a:prstDash val="solid"/>
              <a:round/>
              <a:headEnd len="med" w="med" type="none"/>
              <a:tailEnd len="med" w="med" type="none"/>
            </a:ln>
          </a:insideH>
          <a:insideV>
            <a:ln cap="flat" w="12700">
              <a:solidFill>
                <a:schemeClr val="lt1"/>
              </a:solidFill>
              <a:prstDash val="solid"/>
              <a:round/>
              <a:headEnd len="med" w="med" type="none"/>
              <a:tailEnd len="med" w="med" type="none"/>
            </a:ln>
          </a:insideV>
        </a:tcBdr>
        <a:fill>
          <a:solidFill>
            <a:srgbClr val="EFF3F9"/>
          </a:solidFill>
        </a:fill>
      </a:tcStyle>
    </a:wholeTbl>
    <a:band1H>
      <a:tcStyle>
        <a:fill>
          <a:solidFill>
            <a:srgbClr val="DBE5F1"/>
          </a:solidFill>
        </a:fill>
      </a:tcStyle>
    </a:band1H>
    <a:band1V>
      <a:tcStyle>
        <a:fill>
          <a:solidFill>
            <a:srgbClr val="DBE5F1"/>
          </a:solidFill>
        </a:fill>
      </a:tcStyle>
    </a:band1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w="38100">
              <a:solidFill>
                <a:schemeClr val="lt1"/>
              </a:solidFill>
              <a:prstDash val="solid"/>
              <a:round/>
              <a:headEnd len="med" w="med" type="none"/>
              <a:tailEnd len="med" w="med" type="none"/>
            </a:ln>
          </a:top>
        </a:tcBdr>
        <a:fill>
          <a:solidFill>
            <a:schemeClr val="accent1"/>
          </a:solidFill>
        </a:fill>
      </a:tcStyle>
    </a:lastRow>
    <a:firstRow>
      <a:tcTxStyle b="on" i="off">
        <a:font>
          <a:latin typeface="Calibri"/>
          <a:ea typeface="Calibri"/>
          <a:cs typeface="Calibri"/>
        </a:font>
        <a:schemeClr val="lt1"/>
      </a:tcTxStyle>
      <a:tcStyle>
        <a:tcBdr>
          <a:bottom>
            <a:ln cap="flat" w="38100">
              <a:solidFill>
                <a:schemeClr val="lt1"/>
              </a:solidFill>
              <a:prstDash val="solid"/>
              <a:round/>
              <a:headEnd len="med" w="med" type="none"/>
              <a:tailEnd len="med" w="med" type="none"/>
            </a:ln>
          </a:bottom>
        </a:tcBdr>
        <a:fill>
          <a:solidFill>
            <a:schemeClr val="accent1"/>
          </a:solidFill>
        </a:fill>
      </a:tcStyle>
    </a:firstRow>
  </a:tblStyle>
  <a:tblStyle styleId="{AADF83CB-F6B0-4047-9724-BFD22D2FABE3}" styleName="Table_1">
    <a:wholeTbl>
      <a:tcTxStyle b="off" i="off">
        <a:font>
          <a:latin typeface="Calibri"/>
          <a:ea typeface="Calibri"/>
          <a:cs typeface="Calibri"/>
        </a:font>
        <a:schemeClr val="dk1"/>
      </a:tcTxStyle>
      <a:tcStyle>
        <a:tcBdr>
          <a:left>
            <a:ln cap="flat" w="12700">
              <a:solidFill>
                <a:schemeClr val="lt1"/>
              </a:solidFill>
              <a:prstDash val="solid"/>
              <a:round/>
              <a:headEnd len="med" w="med" type="none"/>
              <a:tailEnd len="med" w="med" type="none"/>
            </a:ln>
          </a:left>
          <a:right>
            <a:ln cap="flat" w="12700">
              <a:solidFill>
                <a:schemeClr val="lt1"/>
              </a:solidFill>
              <a:prstDash val="solid"/>
              <a:round/>
              <a:headEnd len="med" w="med" type="none"/>
              <a:tailEnd len="med" w="med" type="none"/>
            </a:ln>
          </a:right>
          <a:top>
            <a:ln cap="flat" w="12700">
              <a:solidFill>
                <a:schemeClr val="lt1"/>
              </a:solidFill>
              <a:prstDash val="solid"/>
              <a:round/>
              <a:headEnd len="med" w="med" type="none"/>
              <a:tailEnd len="med" w="med" type="none"/>
            </a:ln>
          </a:top>
          <a:bottom>
            <a:ln cap="flat" w="12700">
              <a:solidFill>
                <a:schemeClr val="lt1"/>
              </a:solidFill>
              <a:prstDash val="solid"/>
              <a:round/>
              <a:headEnd len="med" w="med" type="none"/>
              <a:tailEnd len="med" w="med" type="none"/>
            </a:ln>
          </a:bottom>
          <a:insideH>
            <a:ln cap="flat" w="12700">
              <a:solidFill>
                <a:schemeClr val="lt1"/>
              </a:solidFill>
              <a:prstDash val="solid"/>
              <a:round/>
              <a:headEnd len="med" w="med" type="none"/>
              <a:tailEnd len="med" w="med" type="none"/>
            </a:ln>
          </a:insideH>
          <a:insideV>
            <a:ln cap="flat" w="12700">
              <a:solidFill>
                <a:schemeClr val="lt1"/>
              </a:solidFill>
              <a:prstDash val="solid"/>
              <a:round/>
              <a:headEnd len="med" w="med" type="none"/>
              <a:tailEnd len="med" w="med" type="none"/>
            </a:ln>
          </a:insideV>
        </a:tcBdr>
        <a:fill>
          <a:solidFill>
            <a:srgbClr val="EFF3F9"/>
          </a:solidFill>
        </a:fill>
      </a:tcStyle>
    </a:wholeTbl>
    <a:band1H>
      <a:tcStyle>
        <a:fill>
          <a:solidFill>
            <a:srgbClr val="DBE5F1"/>
          </a:solidFill>
        </a:fill>
      </a:tcStyle>
    </a:band1H>
    <a:band1V>
      <a:tcStyle>
        <a:fill>
          <a:solidFill>
            <a:srgbClr val="DBE5F1"/>
          </a:solidFill>
        </a:fill>
      </a:tcStyle>
    </a:band1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w="38100">
              <a:solidFill>
                <a:schemeClr val="lt1"/>
              </a:solidFill>
              <a:prstDash val="solid"/>
              <a:round/>
              <a:headEnd len="med" w="med" type="none"/>
              <a:tailEnd len="med" w="med" type="none"/>
            </a:ln>
          </a:top>
        </a:tcBdr>
        <a:fill>
          <a:solidFill>
            <a:schemeClr val="accent1"/>
          </a:solidFill>
        </a:fill>
      </a:tcStyle>
    </a:lastRow>
    <a:firstRow>
      <a:tcTxStyle b="on" i="off">
        <a:font>
          <a:latin typeface="Calibri"/>
          <a:ea typeface="Calibri"/>
          <a:cs typeface="Calibri"/>
        </a:font>
        <a:schemeClr val="lt1"/>
      </a:tcTxStyle>
      <a:tcStyle>
        <a:tcBdr>
          <a:bottom>
            <a:ln cap="flat" w="38100">
              <a:solidFill>
                <a:schemeClr val="lt1"/>
              </a:solidFill>
              <a:prstDash val="solid"/>
              <a:round/>
              <a:headEnd len="med" w="med" type="none"/>
              <a:tailEnd len="med" w="med" type="none"/>
            </a:ln>
          </a:bottom>
        </a:tcBdr>
        <a:fill>
          <a:solidFill>
            <a:schemeClr val="accent1"/>
          </a:solidFill>
        </a:fill>
      </a:tcStyle>
    </a:firstRow>
  </a:tblStyle>
  <a:tblStyle styleId="{2BBCE979-82D3-449A-A933-B7F147671ECF}" styleName="Table_2">
    <a:wholeTbl>
      <a:tcTxStyle b="off" i="off">
        <a:font>
          <a:latin typeface="Calibri"/>
          <a:ea typeface="Calibri"/>
          <a:cs typeface="Calibri"/>
        </a:font>
        <a:schemeClr val="dk1"/>
      </a:tcTxStyle>
      <a:tcStyle>
        <a:tcBdr>
          <a:left>
            <a:ln cap="flat" w="12700">
              <a:solidFill>
                <a:schemeClr val="lt1"/>
              </a:solidFill>
              <a:prstDash val="solid"/>
              <a:round/>
              <a:headEnd len="med" w="med" type="none"/>
              <a:tailEnd len="med" w="med" type="none"/>
            </a:ln>
          </a:left>
          <a:right>
            <a:ln cap="flat" w="12700">
              <a:solidFill>
                <a:schemeClr val="lt1"/>
              </a:solidFill>
              <a:prstDash val="solid"/>
              <a:round/>
              <a:headEnd len="med" w="med" type="none"/>
              <a:tailEnd len="med" w="med" type="none"/>
            </a:ln>
          </a:right>
          <a:top>
            <a:ln cap="flat" w="12700">
              <a:solidFill>
                <a:schemeClr val="lt1"/>
              </a:solidFill>
              <a:prstDash val="solid"/>
              <a:round/>
              <a:headEnd len="med" w="med" type="none"/>
              <a:tailEnd len="med" w="med" type="none"/>
            </a:ln>
          </a:top>
          <a:bottom>
            <a:ln cap="flat" w="12700">
              <a:solidFill>
                <a:schemeClr val="lt1"/>
              </a:solidFill>
              <a:prstDash val="solid"/>
              <a:round/>
              <a:headEnd len="med" w="med" type="none"/>
              <a:tailEnd len="med" w="med" type="none"/>
            </a:ln>
          </a:bottom>
          <a:insideH>
            <a:ln cap="flat" w="12700">
              <a:solidFill>
                <a:schemeClr val="lt1"/>
              </a:solidFill>
              <a:prstDash val="solid"/>
              <a:round/>
              <a:headEnd len="med" w="med" type="none"/>
              <a:tailEnd len="med" w="med" type="none"/>
            </a:ln>
          </a:insideH>
          <a:insideV>
            <a:ln cap="flat" w="12700">
              <a:solidFill>
                <a:schemeClr val="lt1"/>
              </a:solidFill>
              <a:prstDash val="solid"/>
              <a:round/>
              <a:headEnd len="med" w="med" type="none"/>
              <a:tailEnd len="med" w="med" type="none"/>
            </a:ln>
          </a:insideV>
        </a:tcBdr>
        <a:fill>
          <a:solidFill>
            <a:srgbClr val="EFF3F9"/>
          </a:solidFill>
        </a:fill>
      </a:tcStyle>
    </a:wholeTbl>
    <a:band1H>
      <a:tcStyle>
        <a:fill>
          <a:solidFill>
            <a:srgbClr val="DBE5F1"/>
          </a:solidFill>
        </a:fill>
      </a:tcStyle>
    </a:band1H>
    <a:band1V>
      <a:tcStyle>
        <a:fill>
          <a:solidFill>
            <a:srgbClr val="DBE5F1"/>
          </a:solidFill>
        </a:fill>
      </a:tcStyle>
    </a:band1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w="38100">
              <a:solidFill>
                <a:schemeClr val="lt1"/>
              </a:solidFill>
              <a:prstDash val="solid"/>
              <a:round/>
              <a:headEnd len="med" w="med" type="none"/>
              <a:tailEnd len="med" w="med" type="none"/>
            </a:ln>
          </a:top>
        </a:tcBdr>
        <a:fill>
          <a:solidFill>
            <a:schemeClr val="accent1"/>
          </a:solidFill>
        </a:fill>
      </a:tcStyle>
    </a:lastRow>
    <a:firstRow>
      <a:tcTxStyle b="on" i="off">
        <a:font>
          <a:latin typeface="Calibri"/>
          <a:ea typeface="Calibri"/>
          <a:cs typeface="Calibri"/>
        </a:font>
        <a:schemeClr val="lt1"/>
      </a:tcTxStyle>
      <a:tcStyle>
        <a:tcBdr>
          <a:bottom>
            <a:ln cap="flat" w="38100">
              <a:solidFill>
                <a:schemeClr val="lt1"/>
              </a:solidFill>
              <a:prstDash val="solid"/>
              <a:round/>
              <a:headEnd len="med" w="med" type="none"/>
              <a:tailEnd len="med" w="med" type="none"/>
            </a:ln>
          </a:bottom>
        </a:tcBdr>
        <a:fill>
          <a:solidFill>
            <a:schemeClr val="accent1"/>
          </a:solidFill>
        </a:fill>
      </a:tcStyle>
    </a:firstRow>
  </a:tblStyle>
  <a:tblStyle styleId="{C161B773-E3A6-479F-8CCC-353A9BD1F4AD}" styleName="Table_3">
    <a:wholeTbl>
      <a:tcTxStyle b="off" i="off">
        <a:font>
          <a:latin typeface="Calibri"/>
          <a:ea typeface="Calibri"/>
          <a:cs typeface="Calibri"/>
        </a:font>
        <a:schemeClr val="dk1"/>
      </a:tcTxStyle>
      <a:tcStyle>
        <a:tcBdr>
          <a:left>
            <a:ln cap="flat" w="12700">
              <a:solidFill>
                <a:schemeClr val="lt1"/>
              </a:solidFill>
              <a:prstDash val="solid"/>
              <a:round/>
              <a:headEnd len="med" w="med" type="none"/>
              <a:tailEnd len="med" w="med" type="none"/>
            </a:ln>
          </a:left>
          <a:right>
            <a:ln cap="flat" w="12700">
              <a:solidFill>
                <a:schemeClr val="lt1"/>
              </a:solidFill>
              <a:prstDash val="solid"/>
              <a:round/>
              <a:headEnd len="med" w="med" type="none"/>
              <a:tailEnd len="med" w="med" type="none"/>
            </a:ln>
          </a:right>
          <a:top>
            <a:ln cap="flat" w="12700">
              <a:solidFill>
                <a:schemeClr val="lt1"/>
              </a:solidFill>
              <a:prstDash val="solid"/>
              <a:round/>
              <a:headEnd len="med" w="med" type="none"/>
              <a:tailEnd len="med" w="med" type="none"/>
            </a:ln>
          </a:top>
          <a:bottom>
            <a:ln cap="flat" w="12700">
              <a:solidFill>
                <a:schemeClr val="lt1"/>
              </a:solidFill>
              <a:prstDash val="solid"/>
              <a:round/>
              <a:headEnd len="med" w="med" type="none"/>
              <a:tailEnd len="med" w="med" type="none"/>
            </a:ln>
          </a:bottom>
          <a:insideH>
            <a:ln cap="flat" w="12700">
              <a:solidFill>
                <a:schemeClr val="lt1"/>
              </a:solidFill>
              <a:prstDash val="solid"/>
              <a:round/>
              <a:headEnd len="med" w="med" type="none"/>
              <a:tailEnd len="med" w="med" type="none"/>
            </a:ln>
          </a:insideH>
          <a:insideV>
            <a:ln cap="flat" w="12700">
              <a:solidFill>
                <a:schemeClr val="lt1"/>
              </a:solidFill>
              <a:prstDash val="solid"/>
              <a:round/>
              <a:headEnd len="med" w="med" type="none"/>
              <a:tailEnd len="med" w="med" type="none"/>
            </a:ln>
          </a:insideV>
        </a:tcBdr>
        <a:fill>
          <a:solidFill>
            <a:srgbClr val="EFF3F9"/>
          </a:solidFill>
        </a:fill>
      </a:tcStyle>
    </a:wholeTbl>
    <a:band1H>
      <a:tcStyle>
        <a:fill>
          <a:solidFill>
            <a:srgbClr val="DBE5F1"/>
          </a:solidFill>
        </a:fill>
      </a:tcStyle>
    </a:band1H>
    <a:band1V>
      <a:tcStyle>
        <a:fill>
          <a:solidFill>
            <a:srgbClr val="DBE5F1"/>
          </a:solidFill>
        </a:fill>
      </a:tcStyle>
    </a:band1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w="38100">
              <a:solidFill>
                <a:schemeClr val="lt1"/>
              </a:solidFill>
              <a:prstDash val="solid"/>
              <a:round/>
              <a:headEnd len="med" w="med" type="none"/>
              <a:tailEnd len="med" w="med" type="none"/>
            </a:ln>
          </a:top>
        </a:tcBdr>
        <a:fill>
          <a:solidFill>
            <a:schemeClr val="accent1"/>
          </a:solidFill>
        </a:fill>
      </a:tcStyle>
    </a:lastRow>
    <a:firstRow>
      <a:tcTxStyle b="on" i="off">
        <a:font>
          <a:latin typeface="Calibri"/>
          <a:ea typeface="Calibri"/>
          <a:cs typeface="Calibri"/>
        </a:font>
        <a:schemeClr val="lt1"/>
      </a:tcTxStyle>
      <a:tcStyle>
        <a:tcBdr>
          <a:bottom>
            <a:ln cap="flat" w="38100">
              <a:solidFill>
                <a:schemeClr val="lt1"/>
              </a:solidFill>
              <a:prstDash val="solid"/>
              <a:round/>
              <a:headEnd len="med" w="med" type="none"/>
              <a:tailEnd len="med" w="med" type="none"/>
            </a:ln>
          </a:bottom>
        </a:tcBdr>
        <a:fill>
          <a:solidFill>
            <a:schemeClr val="accent1"/>
          </a:solidFill>
        </a:fill>
      </a:tcStyle>
    </a:firstRow>
  </a:tblStyle>
  <a:tblStyle styleId="{2945D28A-1C0B-4C44-805A-0C96EDC9891B}" styleName="Table_4">
    <a:wholeTbl>
      <a:tcTxStyle b="off" i="off">
        <a:font>
          <a:latin typeface="Calibri"/>
          <a:ea typeface="Calibri"/>
          <a:cs typeface="Calibri"/>
        </a:font>
        <a:schemeClr val="dk1"/>
      </a:tcTxStyle>
      <a:tcStyle>
        <a:tcBdr>
          <a:left>
            <a:ln cap="flat" w="12700">
              <a:solidFill>
                <a:schemeClr val="lt1"/>
              </a:solidFill>
              <a:prstDash val="solid"/>
              <a:round/>
              <a:headEnd len="med" w="med" type="none"/>
              <a:tailEnd len="med" w="med" type="none"/>
            </a:ln>
          </a:left>
          <a:right>
            <a:ln cap="flat" w="12700">
              <a:solidFill>
                <a:schemeClr val="lt1"/>
              </a:solidFill>
              <a:prstDash val="solid"/>
              <a:round/>
              <a:headEnd len="med" w="med" type="none"/>
              <a:tailEnd len="med" w="med" type="none"/>
            </a:ln>
          </a:right>
          <a:top>
            <a:ln cap="flat" w="12700">
              <a:solidFill>
                <a:schemeClr val="lt1"/>
              </a:solidFill>
              <a:prstDash val="solid"/>
              <a:round/>
              <a:headEnd len="med" w="med" type="none"/>
              <a:tailEnd len="med" w="med" type="none"/>
            </a:ln>
          </a:top>
          <a:bottom>
            <a:ln cap="flat" w="12700">
              <a:solidFill>
                <a:schemeClr val="lt1"/>
              </a:solidFill>
              <a:prstDash val="solid"/>
              <a:round/>
              <a:headEnd len="med" w="med" type="none"/>
              <a:tailEnd len="med" w="med" type="none"/>
            </a:ln>
          </a:bottom>
          <a:insideH>
            <a:ln cap="flat" w="12700">
              <a:solidFill>
                <a:schemeClr val="lt1"/>
              </a:solidFill>
              <a:prstDash val="solid"/>
              <a:round/>
              <a:headEnd len="med" w="med" type="none"/>
              <a:tailEnd len="med" w="med" type="none"/>
            </a:ln>
          </a:insideH>
          <a:insideV>
            <a:ln cap="flat" w="12700">
              <a:solidFill>
                <a:schemeClr val="lt1"/>
              </a:solidFill>
              <a:prstDash val="solid"/>
              <a:round/>
              <a:headEnd len="med" w="med" type="none"/>
              <a:tailEnd len="med" w="med" type="none"/>
            </a:ln>
          </a:insideV>
        </a:tcBdr>
        <a:fill>
          <a:solidFill>
            <a:srgbClr val="EFF3F9"/>
          </a:solidFill>
        </a:fill>
      </a:tcStyle>
    </a:wholeTbl>
    <a:band1H>
      <a:tcStyle>
        <a:fill>
          <a:solidFill>
            <a:srgbClr val="DBE5F1"/>
          </a:solidFill>
        </a:fill>
      </a:tcStyle>
    </a:band1H>
    <a:band1V>
      <a:tcStyle>
        <a:fill>
          <a:solidFill>
            <a:srgbClr val="DBE5F1"/>
          </a:solidFill>
        </a:fill>
      </a:tcStyle>
    </a:band1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w="38100">
              <a:solidFill>
                <a:schemeClr val="lt1"/>
              </a:solidFill>
              <a:prstDash val="solid"/>
              <a:round/>
              <a:headEnd len="med" w="med" type="none"/>
              <a:tailEnd len="med" w="med" type="none"/>
            </a:ln>
          </a:top>
        </a:tcBdr>
        <a:fill>
          <a:solidFill>
            <a:schemeClr val="accent1"/>
          </a:solidFill>
        </a:fill>
      </a:tcStyle>
    </a:lastRow>
    <a:firstRow>
      <a:tcTxStyle b="on" i="off">
        <a:font>
          <a:latin typeface="Calibri"/>
          <a:ea typeface="Calibri"/>
          <a:cs typeface="Calibri"/>
        </a:font>
        <a:schemeClr val="lt1"/>
      </a:tcTxStyle>
      <a:tcStyle>
        <a:tcBdr>
          <a:bottom>
            <a:ln cap="flat" w="38100">
              <a:solidFill>
                <a:schemeClr val="lt1"/>
              </a:solidFill>
              <a:prstDash val="solid"/>
              <a:round/>
              <a:headEnd len="med" w="med" type="none"/>
              <a:tailEnd len="med" w="med" type="none"/>
            </a:ln>
          </a:bottom>
        </a:tcBdr>
        <a:fill>
          <a:solidFill>
            <a:schemeClr val="accent1"/>
          </a:solidFill>
        </a:fill>
      </a:tcStyle>
    </a:firstRow>
  </a:tblStyle>
  <a:tblStyle styleId="{DFDDDC0C-44E9-4B47-91DA-9AF8CADB8B2F}" styleName="Table_5">
    <a:wholeTbl>
      <a:tcTxStyle b="off" i="off">
        <a:font>
          <a:latin typeface="Calibri"/>
          <a:ea typeface="Calibri"/>
          <a:cs typeface="Calibri"/>
        </a:font>
        <a:schemeClr val="dk1"/>
      </a:tcTxStyle>
      <a:tcStyle>
        <a:tcBdr>
          <a:left>
            <a:ln cap="flat" w="12700">
              <a:solidFill>
                <a:schemeClr val="lt1"/>
              </a:solidFill>
              <a:prstDash val="solid"/>
              <a:round/>
              <a:headEnd len="med" w="med" type="none"/>
              <a:tailEnd len="med" w="med" type="none"/>
            </a:ln>
          </a:left>
          <a:right>
            <a:ln cap="flat" w="12700">
              <a:solidFill>
                <a:schemeClr val="lt1"/>
              </a:solidFill>
              <a:prstDash val="solid"/>
              <a:round/>
              <a:headEnd len="med" w="med" type="none"/>
              <a:tailEnd len="med" w="med" type="none"/>
            </a:ln>
          </a:right>
          <a:top>
            <a:ln cap="flat" w="12700">
              <a:solidFill>
                <a:schemeClr val="lt1"/>
              </a:solidFill>
              <a:prstDash val="solid"/>
              <a:round/>
              <a:headEnd len="med" w="med" type="none"/>
              <a:tailEnd len="med" w="med" type="none"/>
            </a:ln>
          </a:top>
          <a:bottom>
            <a:ln cap="flat" w="12700">
              <a:solidFill>
                <a:schemeClr val="lt1"/>
              </a:solidFill>
              <a:prstDash val="solid"/>
              <a:round/>
              <a:headEnd len="med" w="med" type="none"/>
              <a:tailEnd len="med" w="med" type="none"/>
            </a:ln>
          </a:bottom>
          <a:insideH>
            <a:ln cap="flat" w="12700">
              <a:solidFill>
                <a:schemeClr val="lt1"/>
              </a:solidFill>
              <a:prstDash val="solid"/>
              <a:round/>
              <a:headEnd len="med" w="med" type="none"/>
              <a:tailEnd len="med" w="med" type="none"/>
            </a:ln>
          </a:insideH>
          <a:insideV>
            <a:ln cap="flat" w="12700">
              <a:solidFill>
                <a:schemeClr val="lt1"/>
              </a:solidFill>
              <a:prstDash val="solid"/>
              <a:round/>
              <a:headEnd len="med" w="med" type="none"/>
              <a:tailEnd len="med" w="med" type="none"/>
            </a:ln>
          </a:insideV>
        </a:tcBdr>
        <a:fill>
          <a:solidFill>
            <a:srgbClr val="EFF3F9"/>
          </a:solidFill>
        </a:fill>
      </a:tcStyle>
    </a:wholeTbl>
    <a:band1H>
      <a:tcStyle>
        <a:fill>
          <a:solidFill>
            <a:srgbClr val="DBE5F1"/>
          </a:solidFill>
        </a:fill>
      </a:tcStyle>
    </a:band1H>
    <a:band1V>
      <a:tcStyle>
        <a:fill>
          <a:solidFill>
            <a:srgbClr val="DBE5F1"/>
          </a:solidFill>
        </a:fill>
      </a:tcStyle>
    </a:band1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w="38100">
              <a:solidFill>
                <a:schemeClr val="lt1"/>
              </a:solidFill>
              <a:prstDash val="solid"/>
              <a:round/>
              <a:headEnd len="med" w="med" type="none"/>
              <a:tailEnd len="med" w="med" type="none"/>
            </a:ln>
          </a:top>
        </a:tcBdr>
        <a:fill>
          <a:solidFill>
            <a:schemeClr val="accent1"/>
          </a:solidFill>
        </a:fill>
      </a:tcStyle>
    </a:lastRow>
    <a:firstRow>
      <a:tcTxStyle b="on" i="off">
        <a:font>
          <a:latin typeface="Calibri"/>
          <a:ea typeface="Calibri"/>
          <a:cs typeface="Calibri"/>
        </a:font>
        <a:schemeClr val="lt1"/>
      </a:tcTxStyle>
      <a:tcStyle>
        <a:tcBdr>
          <a:bottom>
            <a:ln cap="flat" w="38100">
              <a:solidFill>
                <a:schemeClr val="lt1"/>
              </a:solidFill>
              <a:prstDash val="solid"/>
              <a:round/>
              <a:headEnd len="med" w="med" type="none"/>
              <a:tailEnd len="med" w="med" type="none"/>
            </a:ln>
          </a:bottom>
        </a:tcBdr>
        <a:fill>
          <a:solidFill>
            <a:schemeClr val="accent1"/>
          </a:solidFill>
        </a:fill>
      </a:tcStyle>
    </a:firstRow>
  </a:tblStyle>
  <a:tblStyle styleId="{7F98F583-0F76-475C-9467-8D519D04BBDF}" styleName="Table_6">
    <a:wholeTbl>
      <a:tcTxStyle b="off" i="off">
        <a:font>
          <a:latin typeface="Calibri"/>
          <a:ea typeface="Calibri"/>
          <a:cs typeface="Calibri"/>
        </a:font>
        <a:schemeClr val="dk1"/>
      </a:tcTxStyle>
      <a:tcStyle>
        <a:tcBdr>
          <a:left>
            <a:ln cap="flat" w="12700">
              <a:solidFill>
                <a:schemeClr val="lt1"/>
              </a:solidFill>
              <a:prstDash val="solid"/>
              <a:round/>
              <a:headEnd len="med" w="med" type="none"/>
              <a:tailEnd len="med" w="med" type="none"/>
            </a:ln>
          </a:left>
          <a:right>
            <a:ln cap="flat" w="12700">
              <a:solidFill>
                <a:schemeClr val="lt1"/>
              </a:solidFill>
              <a:prstDash val="solid"/>
              <a:round/>
              <a:headEnd len="med" w="med" type="none"/>
              <a:tailEnd len="med" w="med" type="none"/>
            </a:ln>
          </a:right>
          <a:top>
            <a:ln cap="flat" w="12700">
              <a:solidFill>
                <a:schemeClr val="lt1"/>
              </a:solidFill>
              <a:prstDash val="solid"/>
              <a:round/>
              <a:headEnd len="med" w="med" type="none"/>
              <a:tailEnd len="med" w="med" type="none"/>
            </a:ln>
          </a:top>
          <a:bottom>
            <a:ln cap="flat" w="12700">
              <a:solidFill>
                <a:schemeClr val="lt1"/>
              </a:solidFill>
              <a:prstDash val="solid"/>
              <a:round/>
              <a:headEnd len="med" w="med" type="none"/>
              <a:tailEnd len="med" w="med" type="none"/>
            </a:ln>
          </a:bottom>
          <a:insideH>
            <a:ln cap="flat" w="12700">
              <a:solidFill>
                <a:schemeClr val="lt1"/>
              </a:solidFill>
              <a:prstDash val="solid"/>
              <a:round/>
              <a:headEnd len="med" w="med" type="none"/>
              <a:tailEnd len="med" w="med" type="none"/>
            </a:ln>
          </a:insideH>
          <a:insideV>
            <a:ln cap="flat" w="12700">
              <a:solidFill>
                <a:schemeClr val="lt1"/>
              </a:solidFill>
              <a:prstDash val="solid"/>
              <a:round/>
              <a:headEnd len="med" w="med" type="none"/>
              <a:tailEnd len="med" w="med" type="none"/>
            </a:ln>
          </a:insideV>
        </a:tcBdr>
        <a:fill>
          <a:solidFill>
            <a:srgbClr val="EFF3F9"/>
          </a:solidFill>
        </a:fill>
      </a:tcStyle>
    </a:wholeTbl>
    <a:band1H>
      <a:tcStyle>
        <a:fill>
          <a:solidFill>
            <a:srgbClr val="DBE5F1"/>
          </a:solidFill>
        </a:fill>
      </a:tcStyle>
    </a:band1H>
    <a:band1V>
      <a:tcStyle>
        <a:fill>
          <a:solidFill>
            <a:srgbClr val="DBE5F1"/>
          </a:solidFill>
        </a:fill>
      </a:tcStyle>
    </a:band1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w="38100">
              <a:solidFill>
                <a:schemeClr val="lt1"/>
              </a:solidFill>
              <a:prstDash val="solid"/>
              <a:round/>
              <a:headEnd len="med" w="med" type="none"/>
              <a:tailEnd len="med" w="med" type="none"/>
            </a:ln>
          </a:top>
        </a:tcBdr>
        <a:fill>
          <a:solidFill>
            <a:schemeClr val="accent1"/>
          </a:solidFill>
        </a:fill>
      </a:tcStyle>
    </a:lastRow>
    <a:firstRow>
      <a:tcTxStyle b="on" i="off">
        <a:font>
          <a:latin typeface="Calibri"/>
          <a:ea typeface="Calibri"/>
          <a:cs typeface="Calibri"/>
        </a:font>
        <a:schemeClr val="lt1"/>
      </a:tcTxStyle>
      <a:tcStyle>
        <a:tcBdr>
          <a:bottom>
            <a:ln cap="flat" w="38100">
              <a:solidFill>
                <a:schemeClr val="lt1"/>
              </a:solidFill>
              <a:prstDash val="solid"/>
              <a:round/>
              <a:headEnd len="med" w="med" type="none"/>
              <a:tailEnd len="med" w="med" type="none"/>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0" Type="http://schemas.openxmlformats.org/officeDocument/2006/relationships/slide" Target="slides/slide25.xml"/><Relationship Id="rId31" Type="http://schemas.openxmlformats.org/officeDocument/2006/relationships/slide" Target="slides/slide26.xml"/><Relationship Id="rId34" Type="http://schemas.openxmlformats.org/officeDocument/2006/relationships/slide" Target="slides/slide29.xml"/><Relationship Id="rId35" Type="http://schemas.openxmlformats.org/officeDocument/2006/relationships/slide" Target="slides/slide30.xml"/><Relationship Id="rId32" Type="http://schemas.openxmlformats.org/officeDocument/2006/relationships/slide" Target="slides/slide27.xml"/><Relationship Id="rId33" Type="http://schemas.openxmlformats.org/officeDocument/2006/relationships/slide" Target="slides/slide28.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2" Type="http://schemas.openxmlformats.org/officeDocument/2006/relationships/presProps" Target="presProps.xml"/><Relationship Id="rId1" Type="http://schemas.openxmlformats.org/officeDocument/2006/relationships/theme" Target="theme/theme1.xml"/><Relationship Id="rId40" Type="http://schemas.openxmlformats.org/officeDocument/2006/relationships/slide" Target="slides/slide35.xml"/><Relationship Id="rId4" Type="http://schemas.openxmlformats.org/officeDocument/2006/relationships/slideMaster" Target="slideMasters/slideMaster1.xml"/><Relationship Id="rId41" Type="http://schemas.openxmlformats.org/officeDocument/2006/relationships/slide" Target="slides/slide36.xml"/><Relationship Id="rId3" Type="http://schemas.openxmlformats.org/officeDocument/2006/relationships/tableStyles" Target="tableStyles.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 Id="rId58" Type="http://schemas.openxmlformats.org/officeDocument/2006/relationships/slide" Target="slides/slide53.xml"/><Relationship Id="rId59" Type="http://schemas.openxmlformats.org/officeDocument/2006/relationships/slide" Target="slides/slide54.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2" Type="http://schemas.openxmlformats.org/officeDocument/2006/relationships/slide" Target="slides/slide7.xml"/><Relationship Id="rId13" Type="http://schemas.openxmlformats.org/officeDocument/2006/relationships/slide" Target="slides/slide8.xml"/><Relationship Id="rId10" Type="http://schemas.openxmlformats.org/officeDocument/2006/relationships/slide" Target="slides/slide5.xml"/><Relationship Id="rId11" Type="http://schemas.openxmlformats.org/officeDocument/2006/relationships/slide" Target="slides/slide6.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29" Type="http://schemas.openxmlformats.org/officeDocument/2006/relationships/slide" Target="slides/slide2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1" Type="http://schemas.openxmlformats.org/officeDocument/2006/relationships/slide" Target="slides/slide16.xml"/><Relationship Id="rId22" Type="http://schemas.openxmlformats.org/officeDocument/2006/relationships/slide" Target="slides/slide17.xml"/><Relationship Id="rId60" Type="http://schemas.openxmlformats.org/officeDocument/2006/relationships/slide" Target="slides/slide55.xml"/><Relationship Id="rId23" Type="http://schemas.openxmlformats.org/officeDocument/2006/relationships/slide" Target="slides/slide18.xml"/><Relationship Id="rId24" Type="http://schemas.openxmlformats.org/officeDocument/2006/relationships/slide" Target="slides/slide19.xml"/><Relationship Id="rId20" Type="http://schemas.openxmlformats.org/officeDocument/2006/relationships/slide" Target="slides/slide15.xml"/><Relationship Id="rId65" Type="http://schemas.openxmlformats.org/officeDocument/2006/relationships/slide" Target="slides/slide60.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 name="Shape 3"/>
          <p:cNvSpPr txBox="1"/>
          <p:nvPr>
            <p:ph idx="1" type="body"/>
          </p:nvPr>
        </p:nvSpPr>
        <p:spPr>
          <a:xfrm>
            <a:off x="914400" y="4343400"/>
            <a:ext cx="5029199" cy="4114800"/>
          </a:xfrm>
          <a:prstGeom prst="rect">
            <a:avLst/>
          </a:prstGeom>
          <a:noFill/>
          <a:ln>
            <a:noFill/>
          </a:ln>
        </p:spPr>
        <p:txBody>
          <a:bodyPr anchorCtr="0" anchor="t" bIns="91425" lIns="91425" rIns="91425" tIns="91425"/>
          <a:lstStyle>
            <a:lvl1pPr indent="0" marL="0" marR="0" rtl="0" algn="l">
              <a:lnSpc>
                <a:spcPct val="125000"/>
              </a:lnSpc>
              <a:spcBef>
                <a:spcPts val="0"/>
              </a:spcBef>
              <a:defRPr/>
            </a:lvl1pPr>
            <a:lvl2pPr indent="228600" marL="0" marR="0" rtl="0" algn="l">
              <a:lnSpc>
                <a:spcPct val="125000"/>
              </a:lnSpc>
              <a:spcBef>
                <a:spcPts val="0"/>
              </a:spcBef>
              <a:defRPr/>
            </a:lvl2pPr>
            <a:lvl3pPr indent="457200" marL="0" marR="0" rtl="0" algn="l">
              <a:lnSpc>
                <a:spcPct val="125000"/>
              </a:lnSpc>
              <a:spcBef>
                <a:spcPts val="0"/>
              </a:spcBef>
              <a:defRPr/>
            </a:lvl3pPr>
            <a:lvl4pPr indent="685800" marL="0" marR="0" rtl="0" algn="l">
              <a:lnSpc>
                <a:spcPct val="125000"/>
              </a:lnSpc>
              <a:spcBef>
                <a:spcPts val="0"/>
              </a:spcBef>
              <a:defRPr/>
            </a:lvl4pPr>
            <a:lvl5pPr indent="914400" marL="0" marR="0" rtl="0" algn="l">
              <a:lnSpc>
                <a:spcPct val="125000"/>
              </a:lnSpc>
              <a:spcBef>
                <a:spcPts val="0"/>
              </a:spcBef>
              <a:defRPr/>
            </a:lvl5pPr>
            <a:lvl6pPr indent="1143000" marL="0" marR="0" rtl="0" algn="l">
              <a:lnSpc>
                <a:spcPct val="125000"/>
              </a:lnSpc>
              <a:spcBef>
                <a:spcPts val="0"/>
              </a:spcBef>
              <a:defRPr/>
            </a:lvl6pPr>
            <a:lvl7pPr indent="1371600" marL="0" marR="0" rtl="0" algn="l">
              <a:lnSpc>
                <a:spcPct val="125000"/>
              </a:lnSpc>
              <a:spcBef>
                <a:spcPts val="0"/>
              </a:spcBef>
              <a:defRPr/>
            </a:lvl7pPr>
            <a:lvl8pPr indent="1600200" marL="0" marR="0" rtl="0" algn="l">
              <a:lnSpc>
                <a:spcPct val="125000"/>
              </a:lnSpc>
              <a:spcBef>
                <a:spcPts val="0"/>
              </a:spcBef>
              <a:defRPr/>
            </a:lvl8pPr>
            <a:lvl9pPr indent="1828800" marL="0" marR="0" rtl="0" algn="l">
              <a:lnSpc>
                <a:spcPct val="125000"/>
              </a:lnSpc>
              <a:spcBef>
                <a:spcPts val="0"/>
              </a:spcBef>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101" name="Shape 10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25000"/>
              </a:lnSpc>
              <a:spcBef>
                <a:spcPts val="0"/>
              </a:spcBef>
              <a:buNone/>
            </a:pPr>
            <a:r>
              <a:t/>
            </a:r>
            <a:endParaRPr b="0" baseline="0" i="0" sz="2400" u="none" cap="none" strike="noStrike">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216" name="Shape 2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231" name="Shape 2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248" name="Shape 2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254" name="Shape 2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260" name="Shape 26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25000"/>
              </a:lnSpc>
              <a:spcBef>
                <a:spcPts val="0"/>
              </a:spcBef>
              <a:buNone/>
            </a:pPr>
            <a:r>
              <a:t/>
            </a:r>
            <a:endParaRPr b="0" baseline="0" i="0" sz="2400" u="none" cap="none" strike="noStrike">
              <a:latin typeface="Arial"/>
              <a:ea typeface="Arial"/>
              <a:cs typeface="Arial"/>
              <a:sym typeface="Arial"/>
            </a:endParaRPr>
          </a:p>
        </p:txBody>
      </p:sp>
      <p:sp>
        <p:nvSpPr>
          <p:cNvPr id="261" name="Shape 261"/>
          <p:cNvSpPr txBox="1"/>
          <p:nvPr>
            <p:ph idx="12" type="sldNum"/>
          </p:nvPr>
        </p:nvSpPr>
        <p:spPr>
          <a:xfrm>
            <a:off x="3884612" y="8685213"/>
            <a:ext cx="2971799" cy="457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de-DE" sz="1400" u="none" cap="none" strike="noStrike">
                <a:solidFill>
                  <a:srgbClr val="252727"/>
                </a:solidFill>
                <a:latin typeface="Arial"/>
                <a:ea typeface="Arial"/>
                <a:cs typeface="Arial"/>
                <a:sym typeface="Arial"/>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270" name="Shape 27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25000"/>
              </a:lnSpc>
              <a:spcBef>
                <a:spcPts val="0"/>
              </a:spcBef>
              <a:buNone/>
            </a:pPr>
            <a:r>
              <a:t/>
            </a:r>
            <a:endParaRPr b="0" baseline="0" i="0" sz="2400" u="none" cap="none" strike="noStrike">
              <a:latin typeface="Arial"/>
              <a:ea typeface="Arial"/>
              <a:cs typeface="Arial"/>
              <a:sym typeface="Arial"/>
            </a:endParaRPr>
          </a:p>
        </p:txBody>
      </p:sp>
      <p:sp>
        <p:nvSpPr>
          <p:cNvPr id="271" name="Shape 271"/>
          <p:cNvSpPr txBox="1"/>
          <p:nvPr>
            <p:ph idx="12" type="sldNum"/>
          </p:nvPr>
        </p:nvSpPr>
        <p:spPr>
          <a:xfrm>
            <a:off x="3884612" y="8685213"/>
            <a:ext cx="2971799" cy="457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de-DE" sz="1400" u="none" cap="none" strike="noStrike">
                <a:solidFill>
                  <a:srgbClr val="252727"/>
                </a:solidFill>
                <a:latin typeface="Arial"/>
                <a:ea typeface="Arial"/>
                <a:cs typeface="Arial"/>
                <a:sym typeface="Arial"/>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277" name="Shape 27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25000"/>
              </a:lnSpc>
              <a:spcBef>
                <a:spcPts val="0"/>
              </a:spcBef>
              <a:buNone/>
            </a:pPr>
            <a:r>
              <a:t/>
            </a:r>
            <a:endParaRPr b="0" baseline="0" i="0" sz="2400" u="none" cap="none" strike="noStrike">
              <a:latin typeface="Arial"/>
              <a:ea typeface="Arial"/>
              <a:cs typeface="Arial"/>
              <a:sym typeface="Arial"/>
            </a:endParaRPr>
          </a:p>
        </p:txBody>
      </p:sp>
      <p:sp>
        <p:nvSpPr>
          <p:cNvPr id="278" name="Shape 278"/>
          <p:cNvSpPr txBox="1"/>
          <p:nvPr>
            <p:ph idx="12" type="sldNum"/>
          </p:nvPr>
        </p:nvSpPr>
        <p:spPr>
          <a:xfrm>
            <a:off x="3884612" y="8685213"/>
            <a:ext cx="2971799" cy="457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de-DE" sz="1400" u="none" cap="none" strike="noStrike">
                <a:solidFill>
                  <a:srgbClr val="252727"/>
                </a:solidFill>
                <a:latin typeface="Arial"/>
                <a:ea typeface="Arial"/>
                <a:cs typeface="Arial"/>
                <a:sym typeface="Arial"/>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290" name="Shape 29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25000"/>
              </a:lnSpc>
              <a:spcBef>
                <a:spcPts val="0"/>
              </a:spcBef>
              <a:buNone/>
            </a:pPr>
            <a:r>
              <a:t/>
            </a:r>
            <a:endParaRPr b="0" baseline="0" i="0" sz="2400" u="none" cap="none" strike="noStrike">
              <a:latin typeface="Arial"/>
              <a:ea typeface="Arial"/>
              <a:cs typeface="Arial"/>
              <a:sym typeface="Arial"/>
            </a:endParaRPr>
          </a:p>
        </p:txBody>
      </p:sp>
      <p:sp>
        <p:nvSpPr>
          <p:cNvPr id="291" name="Shape 291"/>
          <p:cNvSpPr txBox="1"/>
          <p:nvPr>
            <p:ph idx="12" type="sldNum"/>
          </p:nvPr>
        </p:nvSpPr>
        <p:spPr>
          <a:xfrm>
            <a:off x="3884612" y="8685213"/>
            <a:ext cx="2971799" cy="457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de-DE" sz="1400" u="none" cap="none" strike="noStrike">
                <a:solidFill>
                  <a:srgbClr val="252727"/>
                </a:solidFill>
                <a:latin typeface="Arial"/>
                <a:ea typeface="Arial"/>
                <a:cs typeface="Arial"/>
                <a:sym typeface="Arial"/>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299" name="Shape 29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25000"/>
              </a:lnSpc>
              <a:spcBef>
                <a:spcPts val="0"/>
              </a:spcBef>
              <a:buNone/>
            </a:pPr>
            <a:r>
              <a:t/>
            </a:r>
            <a:endParaRPr b="0" baseline="0" i="0" sz="2400" u="none" cap="none" strike="noStrike">
              <a:latin typeface="Arial"/>
              <a:ea typeface="Arial"/>
              <a:cs typeface="Arial"/>
              <a:sym typeface="Arial"/>
            </a:endParaRPr>
          </a:p>
        </p:txBody>
      </p:sp>
      <p:sp>
        <p:nvSpPr>
          <p:cNvPr id="300" name="Shape 300"/>
          <p:cNvSpPr txBox="1"/>
          <p:nvPr>
            <p:ph idx="12" type="sldNum"/>
          </p:nvPr>
        </p:nvSpPr>
        <p:spPr>
          <a:xfrm>
            <a:off x="3884612" y="8685213"/>
            <a:ext cx="2971799" cy="457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de-DE" sz="1400" u="none" cap="none" strike="noStrike">
                <a:solidFill>
                  <a:srgbClr val="252727"/>
                </a:solidFill>
                <a:latin typeface="Arial"/>
                <a:ea typeface="Arial"/>
                <a:cs typeface="Arial"/>
                <a:sym typeface="Arial"/>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308" name="Shape 30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25000"/>
              </a:lnSpc>
              <a:spcBef>
                <a:spcPts val="0"/>
              </a:spcBef>
              <a:buNone/>
            </a:pPr>
            <a:r>
              <a:t/>
            </a:r>
            <a:endParaRPr b="0" baseline="0" i="0" sz="2400" u="none" cap="none" strike="noStrike">
              <a:latin typeface="Arial"/>
              <a:ea typeface="Arial"/>
              <a:cs typeface="Arial"/>
              <a:sym typeface="Arial"/>
            </a:endParaRPr>
          </a:p>
        </p:txBody>
      </p:sp>
      <p:sp>
        <p:nvSpPr>
          <p:cNvPr id="309" name="Shape 309"/>
          <p:cNvSpPr txBox="1"/>
          <p:nvPr>
            <p:ph idx="12" type="sldNum"/>
          </p:nvPr>
        </p:nvSpPr>
        <p:spPr>
          <a:xfrm>
            <a:off x="3884612" y="8685213"/>
            <a:ext cx="2971799" cy="457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de-DE" sz="1400" u="none" cap="none" strike="noStrike">
                <a:solidFill>
                  <a:srgbClr val="252727"/>
                </a:solidFill>
                <a:latin typeface="Arial"/>
                <a:ea typeface="Arial"/>
                <a:cs typeface="Arial"/>
                <a:sym typeface="Arial"/>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112" name="Shape 11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b="0" baseline="0" i="0" lang="de-DE" sz="1200" u="none" cap="none" strike="noStrike">
                <a:latin typeface="Arial"/>
                <a:ea typeface="Arial"/>
                <a:cs typeface="Arial"/>
                <a:sym typeface="Arial"/>
              </a:rPr>
              <a:t>Tim Berners-Lee established the Web Foundation &gt;&gt; The Labs is part of the Web Foundation &gt;&gt; While exploring the potentials and uses of Open Data, the ‘Open Government Data’ and ‘ODDC’ projects were formed, of which the ‘Readiness Assessment Indonesia’ report is part of &gt;&gt; which led to opening the first Lab in Indonesia &gt;&gt; Ask: What is open data?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316" name="Shape 31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25000"/>
              </a:lnSpc>
              <a:spcBef>
                <a:spcPts val="0"/>
              </a:spcBef>
              <a:buNone/>
            </a:pPr>
            <a:r>
              <a:t/>
            </a:r>
            <a:endParaRPr b="0" baseline="0" i="0" sz="2400" u="none" cap="none" strike="noStrike">
              <a:latin typeface="Arial"/>
              <a:ea typeface="Arial"/>
              <a:cs typeface="Arial"/>
              <a:sym typeface="Arial"/>
            </a:endParaRPr>
          </a:p>
        </p:txBody>
      </p:sp>
      <p:sp>
        <p:nvSpPr>
          <p:cNvPr id="317" name="Shape 317"/>
          <p:cNvSpPr txBox="1"/>
          <p:nvPr>
            <p:ph idx="12" type="sldNum"/>
          </p:nvPr>
        </p:nvSpPr>
        <p:spPr>
          <a:xfrm>
            <a:off x="3884612" y="8685213"/>
            <a:ext cx="2971799" cy="457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de-DE" sz="1400" u="none" cap="none" strike="noStrike">
                <a:solidFill>
                  <a:srgbClr val="252727"/>
                </a:solidFill>
                <a:latin typeface="Arial"/>
                <a:ea typeface="Arial"/>
                <a:cs typeface="Arial"/>
                <a:sym typeface="Arial"/>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1" name="Shape 321"/>
        <p:cNvGrpSpPr/>
        <p:nvPr/>
      </p:nvGrpSpPr>
      <p:grpSpPr>
        <a:xfrm>
          <a:off x="0" y="0"/>
          <a:ext cx="0" cy="0"/>
          <a:chOff x="0" y="0"/>
          <a:chExt cx="0" cy="0"/>
        </a:xfrm>
      </p:grpSpPr>
      <p:sp>
        <p:nvSpPr>
          <p:cNvPr id="322" name="Shape 32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323" name="Shape 32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25000"/>
              </a:lnSpc>
              <a:spcBef>
                <a:spcPts val="0"/>
              </a:spcBef>
              <a:buNone/>
            </a:pPr>
            <a:r>
              <a:t/>
            </a:r>
            <a:endParaRPr b="0" baseline="0" i="0" sz="2400" u="none" cap="none" strike="noStrike">
              <a:latin typeface="Arial"/>
              <a:ea typeface="Arial"/>
              <a:cs typeface="Arial"/>
              <a:sym typeface="Arial"/>
            </a:endParaRPr>
          </a:p>
        </p:txBody>
      </p:sp>
      <p:sp>
        <p:nvSpPr>
          <p:cNvPr id="324" name="Shape 324"/>
          <p:cNvSpPr txBox="1"/>
          <p:nvPr>
            <p:ph idx="12" type="sldNum"/>
          </p:nvPr>
        </p:nvSpPr>
        <p:spPr>
          <a:xfrm>
            <a:off x="3884612" y="8685213"/>
            <a:ext cx="2971799" cy="457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de-DE" sz="1400" u="none" cap="none" strike="noStrike">
                <a:solidFill>
                  <a:srgbClr val="252727"/>
                </a:solidFill>
                <a:latin typeface="Arial"/>
                <a:ea typeface="Arial"/>
                <a:cs typeface="Arial"/>
                <a:sym typeface="Arial"/>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0" name="Shape 330"/>
        <p:cNvGrpSpPr/>
        <p:nvPr/>
      </p:nvGrpSpPr>
      <p:grpSpPr>
        <a:xfrm>
          <a:off x="0" y="0"/>
          <a:ext cx="0" cy="0"/>
          <a:chOff x="0" y="0"/>
          <a:chExt cx="0" cy="0"/>
        </a:xfrm>
      </p:grpSpPr>
      <p:sp>
        <p:nvSpPr>
          <p:cNvPr id="331" name="Shape 331"/>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332" name="Shape 3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7" name="Shape 337"/>
        <p:cNvGrpSpPr/>
        <p:nvPr/>
      </p:nvGrpSpPr>
      <p:grpSpPr>
        <a:xfrm>
          <a:off x="0" y="0"/>
          <a:ext cx="0" cy="0"/>
          <a:chOff x="0" y="0"/>
          <a:chExt cx="0" cy="0"/>
        </a:xfrm>
      </p:grpSpPr>
      <p:sp>
        <p:nvSpPr>
          <p:cNvPr id="338" name="Shape 33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339" name="Shape 33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25000"/>
              </a:lnSpc>
              <a:spcBef>
                <a:spcPts val="0"/>
              </a:spcBef>
              <a:buSzPct val="25000"/>
              <a:buNone/>
            </a:pPr>
            <a:r>
              <a:rPr b="1" baseline="0" i="0" lang="de-DE" sz="1200" u="none" cap="none" strike="noStrike">
                <a:solidFill>
                  <a:schemeClr val="accent6"/>
                </a:solidFill>
                <a:latin typeface="Arial"/>
                <a:ea typeface="Arial"/>
                <a:cs typeface="Arial"/>
                <a:sym typeface="Arial"/>
              </a:rPr>
              <a:t>The program works with local governments (including PPID – Information and Documentation Official) related to Freedom of Information Issue) to make service delivery  (on </a:t>
            </a:r>
            <a:r>
              <a:rPr b="1" baseline="0" i="0" lang="de-DE" sz="1200" u="sng" cap="none" strike="noStrike">
                <a:solidFill>
                  <a:schemeClr val="accent6"/>
                </a:solidFill>
                <a:latin typeface="Arial"/>
                <a:ea typeface="Arial"/>
                <a:cs typeface="Arial"/>
                <a:sym typeface="Arial"/>
              </a:rPr>
              <a:t>health, education and business licensing</a:t>
            </a:r>
            <a:r>
              <a:rPr b="1" baseline="0" i="0" lang="de-DE" sz="1200" u="none" cap="none" strike="noStrike">
                <a:solidFill>
                  <a:schemeClr val="accent6"/>
                </a:solidFill>
                <a:latin typeface="Arial"/>
                <a:ea typeface="Arial"/>
                <a:cs typeface="Arial"/>
                <a:sym typeface="Arial"/>
              </a:rPr>
              <a:t>) more responsive to the needs of its users, while also working with civil society, communities, and the media to build their capacity to demand higher quality services from their governments. </a:t>
            </a:r>
          </a:p>
        </p:txBody>
      </p:sp>
      <p:sp>
        <p:nvSpPr>
          <p:cNvPr id="340" name="Shape 340"/>
          <p:cNvSpPr txBox="1"/>
          <p:nvPr>
            <p:ph idx="12" type="sldNum"/>
          </p:nvPr>
        </p:nvSpPr>
        <p:spPr>
          <a:xfrm>
            <a:off x="3884612" y="8685213"/>
            <a:ext cx="2971799" cy="457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de-DE" sz="1400" u="none" cap="none" strike="noStrike">
                <a:solidFill>
                  <a:srgbClr val="252727"/>
                </a:solidFill>
                <a:latin typeface="Arial"/>
                <a:ea typeface="Arial"/>
                <a:cs typeface="Arial"/>
                <a:sym typeface="Arial"/>
              </a:rPr>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4" name="Shape 354"/>
        <p:cNvGrpSpPr/>
        <p:nvPr/>
      </p:nvGrpSpPr>
      <p:grpSpPr>
        <a:xfrm>
          <a:off x="0" y="0"/>
          <a:ext cx="0" cy="0"/>
          <a:chOff x="0" y="0"/>
          <a:chExt cx="0" cy="0"/>
        </a:xfrm>
      </p:grpSpPr>
      <p:sp>
        <p:nvSpPr>
          <p:cNvPr id="355" name="Shape 355"/>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356" name="Shape 3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6" name="Shape 366"/>
        <p:cNvGrpSpPr/>
        <p:nvPr/>
      </p:nvGrpSpPr>
      <p:grpSpPr>
        <a:xfrm>
          <a:off x="0" y="0"/>
          <a:ext cx="0" cy="0"/>
          <a:chOff x="0" y="0"/>
          <a:chExt cx="0" cy="0"/>
        </a:xfrm>
      </p:grpSpPr>
      <p:sp>
        <p:nvSpPr>
          <p:cNvPr id="367" name="Shape 367"/>
          <p:cNvSpPr txBox="1"/>
          <p:nvPr>
            <p:ph idx="1" type="body"/>
          </p:nvPr>
        </p:nvSpPr>
        <p:spPr>
          <a:xfrm>
            <a:off x="914400" y="4343400"/>
            <a:ext cx="5029199" cy="4114800"/>
          </a:xfrm>
          <a:prstGeom prst="rect">
            <a:avLst/>
          </a:prstGeom>
          <a:noFill/>
          <a:ln>
            <a:noFill/>
          </a:ln>
        </p:spPr>
        <p:txBody>
          <a:bodyPr anchorCtr="0" anchor="t" bIns="91425" lIns="91425" rIns="91425" tIns="91425">
            <a:noAutofit/>
          </a:bodyPr>
          <a:lstStyle/>
          <a:p>
            <a:pPr indent="0" lvl="0" marL="0" marR="0" rtl="0" algn="l">
              <a:lnSpc>
                <a:spcPct val="125000"/>
              </a:lnSpc>
              <a:spcBef>
                <a:spcPts val="0"/>
              </a:spcBef>
              <a:buFont typeface="Arial"/>
              <a:buNone/>
            </a:pPr>
            <a:r>
              <a:t/>
            </a:r>
            <a:endParaRPr b="0" baseline="0" i="0" sz="2400" u="none" cap="none" strike="noStrike">
              <a:latin typeface="Arial"/>
              <a:ea typeface="Arial"/>
              <a:cs typeface="Arial"/>
              <a:sym typeface="Arial"/>
            </a:endParaRPr>
          </a:p>
        </p:txBody>
      </p:sp>
      <p:sp>
        <p:nvSpPr>
          <p:cNvPr id="368" name="Shape 36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3" name="Shape 373"/>
        <p:cNvGrpSpPr/>
        <p:nvPr/>
      </p:nvGrpSpPr>
      <p:grpSpPr>
        <a:xfrm>
          <a:off x="0" y="0"/>
          <a:ext cx="0" cy="0"/>
          <a:chOff x="0" y="0"/>
          <a:chExt cx="0" cy="0"/>
        </a:xfrm>
      </p:grpSpPr>
      <p:sp>
        <p:nvSpPr>
          <p:cNvPr id="374" name="Shape 37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375" name="Shape 37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25000"/>
              </a:lnSpc>
              <a:spcBef>
                <a:spcPts val="0"/>
              </a:spcBef>
              <a:buNone/>
            </a:pPr>
            <a:r>
              <a:t/>
            </a:r>
            <a:endParaRPr b="0" baseline="0" i="0" sz="2400" u="none" cap="none" strike="noStrike">
              <a:latin typeface="Arial"/>
              <a:ea typeface="Arial"/>
              <a:cs typeface="Arial"/>
              <a:sym typeface="Arial"/>
            </a:endParaRPr>
          </a:p>
        </p:txBody>
      </p:sp>
      <p:sp>
        <p:nvSpPr>
          <p:cNvPr id="376" name="Shape 376"/>
          <p:cNvSpPr txBox="1"/>
          <p:nvPr>
            <p:ph idx="12" type="sldNum"/>
          </p:nvPr>
        </p:nvSpPr>
        <p:spPr>
          <a:xfrm>
            <a:off x="3884612" y="8685213"/>
            <a:ext cx="2971799" cy="457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de-DE" sz="1400" u="none" cap="none" strike="noStrike">
                <a:solidFill>
                  <a:srgbClr val="252727"/>
                </a:solidFill>
                <a:latin typeface="Arial"/>
                <a:ea typeface="Arial"/>
                <a:cs typeface="Arial"/>
                <a:sym typeface="Arial"/>
              </a:rPr>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0" name="Shape 410"/>
        <p:cNvGrpSpPr/>
        <p:nvPr/>
      </p:nvGrpSpPr>
      <p:grpSpPr>
        <a:xfrm>
          <a:off x="0" y="0"/>
          <a:ext cx="0" cy="0"/>
          <a:chOff x="0" y="0"/>
          <a:chExt cx="0" cy="0"/>
        </a:xfrm>
      </p:grpSpPr>
      <p:sp>
        <p:nvSpPr>
          <p:cNvPr id="411" name="Shape 41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12" name="Shape 412"/>
          <p:cNvSpPr txBox="1"/>
          <p:nvPr>
            <p:ph idx="1" type="body"/>
          </p:nvPr>
        </p:nvSpPr>
        <p:spPr>
          <a:xfrm>
            <a:off x="914400" y="4343400"/>
            <a:ext cx="5029199" cy="41148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buSzPct val="25000"/>
              <a:buFont typeface="Arial"/>
              <a:buNone/>
            </a:pPr>
            <a:r>
              <a:rPr b="0" baseline="0" i="0" lang="de-DE" sz="2400" u="none" cap="none" strike="noStrike">
                <a:latin typeface="Arial"/>
                <a:ea typeface="Arial"/>
                <a:cs typeface="Arial"/>
                <a:sym typeface="Arial"/>
              </a:rPr>
              <a:t>1: Low level of government information available/accessible to citizens &gt; resulting in issues around government transparency, accountability, responsiveness, impartiality etc.</a:t>
            </a:r>
          </a:p>
          <a:p>
            <a:pPr indent="0" lvl="0" marL="0" marR="0" rtl="0" algn="l">
              <a:lnSpc>
                <a:spcPct val="100000"/>
              </a:lnSpc>
              <a:spcBef>
                <a:spcPts val="0"/>
              </a:spcBef>
              <a:buSzPct val="25000"/>
              <a:buFont typeface="Arial"/>
              <a:buNone/>
            </a:pPr>
            <a:r>
              <a:rPr b="0" baseline="0" i="0" lang="de-DE" sz="2400" u="none" cap="none" strike="noStrike">
                <a:latin typeface="Arial"/>
                <a:ea typeface="Arial"/>
                <a:cs typeface="Arial"/>
                <a:sym typeface="Arial"/>
              </a:rPr>
              <a:t>3: Uptake and use of FOI very low. citizens, journalists, CSOs not using the tool to request information….</a:t>
            </a:r>
          </a:p>
          <a:p>
            <a:pPr indent="0" lvl="0" marL="0" marR="0" rtl="0" algn="l">
              <a:lnSpc>
                <a:spcPct val="100000"/>
              </a:lnSpc>
              <a:spcBef>
                <a:spcPts val="0"/>
              </a:spcBef>
              <a:buSzPct val="25000"/>
              <a:buFont typeface="Arial"/>
              <a:buNone/>
            </a:pPr>
            <a:r>
              <a:rPr b="0" baseline="0" i="0" lang="de-DE" sz="2400" u="none" cap="none" strike="noStrike">
                <a:latin typeface="Arial"/>
                <a:ea typeface="Arial"/>
                <a:cs typeface="Arial"/>
                <a:sym typeface="Arial"/>
              </a:rPr>
              <a:t>4: Government (and donors) frustrated as limited impact of investments into FOI work although convinced of the need, right and usefulness for citizens to be able to access information to advance good governance (transparency, accountability etc.)</a:t>
            </a:r>
          </a:p>
          <a:p>
            <a:pPr indent="0" lvl="0" marL="0" marR="0" rtl="0" algn="l">
              <a:lnSpc>
                <a:spcPct val="100000"/>
              </a:lnSpc>
              <a:spcBef>
                <a:spcPts val="0"/>
              </a:spcBef>
              <a:buFont typeface="Arial"/>
              <a:buNone/>
            </a:pPr>
            <a:r>
              <a:t/>
            </a:r>
            <a:endParaRPr b="0" baseline="0" i="0" sz="2400" u="none" cap="none" strike="noStrike">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0" name="Shape 440"/>
        <p:cNvGrpSpPr/>
        <p:nvPr/>
      </p:nvGrpSpPr>
      <p:grpSpPr>
        <a:xfrm>
          <a:off x="0" y="0"/>
          <a:ext cx="0" cy="0"/>
          <a:chOff x="0" y="0"/>
          <a:chExt cx="0" cy="0"/>
        </a:xfrm>
      </p:grpSpPr>
      <p:sp>
        <p:nvSpPr>
          <p:cNvPr id="441" name="Shape 44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42" name="Shape 442"/>
          <p:cNvSpPr txBox="1"/>
          <p:nvPr>
            <p:ph idx="1" type="body"/>
          </p:nvPr>
        </p:nvSpPr>
        <p:spPr>
          <a:xfrm>
            <a:off x="914400" y="4343400"/>
            <a:ext cx="5029199" cy="41148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buSzPct val="25000"/>
              <a:buFont typeface="Arial"/>
              <a:buNone/>
            </a:pPr>
            <a:r>
              <a:rPr b="0" baseline="0" i="0" lang="de-DE" sz="2400" u="none" cap="none" strike="noStrike">
                <a:latin typeface="Arial"/>
                <a:ea typeface="Arial"/>
                <a:cs typeface="Arial"/>
                <a:sym typeface="Arial"/>
              </a:rPr>
              <a:t>Phase 1: Helped intermediaries articulate and prioritized information needs (education sector)</a:t>
            </a:r>
          </a:p>
          <a:p>
            <a:pPr indent="0" lvl="0" marL="0" marR="0" rtl="0" algn="l">
              <a:lnSpc>
                <a:spcPct val="100000"/>
              </a:lnSpc>
              <a:spcBef>
                <a:spcPts val="0"/>
              </a:spcBef>
              <a:buSzPct val="25000"/>
              <a:buFont typeface="Arial"/>
              <a:buNone/>
            </a:pPr>
            <a:r>
              <a:rPr b="0" baseline="0" i="0" lang="de-DE" sz="2400" u="none" cap="none" strike="noStrike">
                <a:latin typeface="Arial"/>
                <a:ea typeface="Arial"/>
                <a:cs typeface="Arial"/>
                <a:sym typeface="Arial"/>
              </a:rPr>
              <a:t>Phase 2: Engagement with government around information/data supply and training to make datasets available as open data (proactive disclcoure)</a:t>
            </a:r>
          </a:p>
          <a:p>
            <a:pPr indent="0" lvl="0" marL="0" marR="0" rtl="0" algn="l">
              <a:lnSpc>
                <a:spcPct val="100000"/>
              </a:lnSpc>
              <a:spcBef>
                <a:spcPts val="0"/>
              </a:spcBef>
              <a:buSzPct val="25000"/>
              <a:buFont typeface="Arial"/>
              <a:buNone/>
            </a:pPr>
            <a:r>
              <a:rPr b="0" baseline="0" i="0" lang="de-DE" sz="2400" u="none" cap="none" strike="noStrike">
                <a:latin typeface="Arial"/>
                <a:ea typeface="Arial"/>
                <a:cs typeface="Arial"/>
                <a:sym typeface="Arial"/>
              </a:rPr>
              <a:t>Phase 3: Capacity-building for intermediaries to understand, analyze and visualize data based on their needs and issues </a:t>
            </a:r>
          </a:p>
          <a:p>
            <a:pPr indent="0" lvl="0" marL="0" marR="0" rtl="0" algn="l">
              <a:lnSpc>
                <a:spcPct val="100000"/>
              </a:lnSpc>
              <a:spcBef>
                <a:spcPts val="0"/>
              </a:spcBef>
              <a:buSzPct val="25000"/>
              <a:buFont typeface="Arial"/>
              <a:buNone/>
            </a:pPr>
            <a:r>
              <a:rPr b="0" baseline="0" i="0" lang="de-DE" sz="2400" u="none" cap="none" strike="noStrike">
                <a:latin typeface="Arial"/>
                <a:ea typeface="Arial"/>
                <a:cs typeface="Arial"/>
                <a:sym typeface="Arial"/>
              </a:rPr>
              <a:t>Phase 4: Enable exchange between govt and intermediaries to discuss issues in education sector based on analyzed data</a:t>
            </a:r>
          </a:p>
          <a:p>
            <a:pPr indent="0" lvl="0" marL="0" marR="0" rtl="0" algn="l">
              <a:lnSpc>
                <a:spcPct val="100000"/>
              </a:lnSpc>
              <a:spcBef>
                <a:spcPts val="0"/>
              </a:spcBef>
              <a:buFont typeface="Arial"/>
              <a:buNone/>
            </a:pPr>
            <a:r>
              <a:t/>
            </a:r>
            <a:endParaRPr b="0" baseline="0" i="0" sz="2400" u="none" cap="none" strike="noStrike">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8" name="Shape 448"/>
        <p:cNvGrpSpPr/>
        <p:nvPr/>
      </p:nvGrpSpPr>
      <p:grpSpPr>
        <a:xfrm>
          <a:off x="0" y="0"/>
          <a:ext cx="0" cy="0"/>
          <a:chOff x="0" y="0"/>
          <a:chExt cx="0" cy="0"/>
        </a:xfrm>
      </p:grpSpPr>
      <p:sp>
        <p:nvSpPr>
          <p:cNvPr id="449" name="Shape 44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50" name="Shape 450"/>
          <p:cNvSpPr txBox="1"/>
          <p:nvPr>
            <p:ph idx="1" type="body"/>
          </p:nvPr>
        </p:nvSpPr>
        <p:spPr>
          <a:xfrm>
            <a:off x="914400" y="4343400"/>
            <a:ext cx="5029199" cy="4114800"/>
          </a:xfrm>
          <a:prstGeom prst="rect">
            <a:avLst/>
          </a:prstGeom>
          <a:noFill/>
          <a:ln>
            <a:noFill/>
          </a:ln>
        </p:spPr>
        <p:txBody>
          <a:bodyPr anchorCtr="0" anchor="t" bIns="91425" lIns="91425" rIns="91425" tIns="91425">
            <a:noAutofit/>
          </a:bodyPr>
          <a:lstStyle/>
          <a:p>
            <a:pPr indent="-317500" lvl="0" marL="457200" marR="0" rtl="0" algn="l">
              <a:lnSpc>
                <a:spcPct val="125000"/>
              </a:lnSpc>
              <a:spcBef>
                <a:spcPts val="0"/>
              </a:spcBef>
              <a:buClr>
                <a:srgbClr val="000000"/>
              </a:buClr>
              <a:buSzPct val="100000"/>
              <a:buFont typeface="Arial"/>
              <a:buChar char="●"/>
            </a:pPr>
            <a:r>
              <a:rPr b="0" baseline="0" i="0" lang="de-DE" sz="2400" u="none" cap="none" strike="noStrike">
                <a:latin typeface="Arial"/>
                <a:ea typeface="Arial"/>
                <a:cs typeface="Arial"/>
                <a:sym typeface="Arial"/>
              </a:rPr>
              <a:t>11 out of 46 school won competition from 2011- 2014</a:t>
            </a:r>
          </a:p>
          <a:p>
            <a:pPr indent="-317500" lvl="0" marL="457200" marR="0" rtl="0" algn="l">
              <a:lnSpc>
                <a:spcPct val="125000"/>
              </a:lnSpc>
              <a:spcBef>
                <a:spcPts val="0"/>
              </a:spcBef>
              <a:buClr>
                <a:srgbClr val="000000"/>
              </a:buClr>
              <a:buSzPct val="100000"/>
              <a:buFont typeface="Arial"/>
              <a:buChar char="●"/>
            </a:pPr>
            <a:r>
              <a:rPr b="0" baseline="0" i="0" lang="de-DE" sz="2400" u="none" cap="none" strike="noStrike">
                <a:latin typeface="Arial"/>
                <a:ea typeface="Arial"/>
                <a:cs typeface="Arial"/>
                <a:sym typeface="Arial"/>
              </a:rPr>
              <a:t>SMA T. Nyak Fatih won several science competitions, SMAN 7 won only in sports, and SMAN 10 in art and social science</a:t>
            </a:r>
          </a:p>
          <a:p>
            <a:pPr indent="-317500" lvl="0" marL="457200" marR="0" rtl="0" algn="l">
              <a:lnSpc>
                <a:spcPct val="125000"/>
              </a:lnSpc>
              <a:spcBef>
                <a:spcPts val="0"/>
              </a:spcBef>
              <a:buClr>
                <a:srgbClr val="000000"/>
              </a:buClr>
              <a:buSzPct val="100000"/>
              <a:buFont typeface="Arial"/>
              <a:buChar char="●"/>
            </a:pPr>
            <a:r>
              <a:rPr b="0" baseline="0" i="0" lang="de-DE" sz="2400" u="none" cap="none" strike="noStrike">
                <a:latin typeface="Arial"/>
                <a:ea typeface="Arial"/>
                <a:cs typeface="Arial"/>
                <a:sym typeface="Arial"/>
              </a:rPr>
              <a:t>It raises question: if we want to improve school performance, which subject should we focus on?</a:t>
            </a:r>
          </a:p>
          <a:p>
            <a:pPr indent="0" lvl="0" marL="0" marR="0" rtl="0" algn="l">
              <a:lnSpc>
                <a:spcPct val="115000"/>
              </a:lnSpc>
              <a:spcBef>
                <a:spcPts val="0"/>
              </a:spcBef>
              <a:buFont typeface="Arial"/>
              <a:buNone/>
            </a:pPr>
            <a:r>
              <a:t/>
            </a:r>
            <a:endParaRPr b="0" baseline="0" i="0" sz="2400" u="none" cap="none" strike="noStrike">
              <a:latin typeface="Arial"/>
              <a:ea typeface="Arial"/>
              <a:cs typeface="Arial"/>
              <a:sym typeface="Arial"/>
            </a:endParaRPr>
          </a:p>
          <a:p>
            <a:pPr indent="0" lvl="0" marL="0" marR="0" rtl="0" algn="l">
              <a:lnSpc>
                <a:spcPct val="125000"/>
              </a:lnSpc>
              <a:spcBef>
                <a:spcPts val="0"/>
              </a:spcBef>
              <a:buSzPct val="25000"/>
              <a:buNone/>
            </a:pPr>
            <a:r>
              <a:rPr b="0" baseline="0" i="1" lang="de-DE" sz="2400" u="none" cap="none" strike="noStrike">
                <a:latin typeface="Arial"/>
                <a:ea typeface="Arial"/>
                <a:cs typeface="Arial"/>
                <a:sym typeface="Arial"/>
              </a:rPr>
              <a:t>Samples of participants’ outputs are presented below:</a:t>
            </a:r>
          </a:p>
          <a:p>
            <a:pPr indent="0" lvl="0" marL="0" marR="0" rtl="0" algn="l">
              <a:lnSpc>
                <a:spcPct val="125000"/>
              </a:lnSpc>
              <a:spcBef>
                <a:spcPts val="0"/>
              </a:spcBef>
              <a:buNone/>
            </a:pPr>
            <a:r>
              <a:t/>
            </a:r>
            <a:endParaRPr b="1" baseline="0" i="0" sz="600" u="none" cap="none" strike="noStrike">
              <a:latin typeface="Arial"/>
              <a:ea typeface="Arial"/>
              <a:cs typeface="Arial"/>
              <a:sym typeface="Arial"/>
            </a:endParaRPr>
          </a:p>
          <a:p>
            <a:pPr indent="0" lvl="0" marL="0" marR="0" rtl="0" algn="l">
              <a:lnSpc>
                <a:spcPct val="125000"/>
              </a:lnSpc>
              <a:spcBef>
                <a:spcPts val="0"/>
              </a:spcBef>
              <a:buSzPct val="25000"/>
              <a:buNone/>
            </a:pPr>
            <a:r>
              <a:rPr b="1" baseline="0" i="0" lang="de-DE" sz="1600" u="none" cap="none" strike="noStrike">
                <a:solidFill>
                  <a:schemeClr val="dk2"/>
                </a:solidFill>
                <a:latin typeface="Arial"/>
                <a:ea typeface="Arial"/>
                <a:cs typeface="Arial"/>
                <a:sym typeface="Arial"/>
              </a:rPr>
              <a:t>Case 1: Assessing School Performance in Banda Aceh</a:t>
            </a:r>
          </a:p>
          <a:p>
            <a:pPr indent="0" lvl="0" marL="0" marR="0" rtl="0" algn="l">
              <a:lnSpc>
                <a:spcPct val="125000"/>
              </a:lnSpc>
              <a:spcBef>
                <a:spcPts val="0"/>
              </a:spcBef>
              <a:buNone/>
            </a:pPr>
            <a:r>
              <a:t/>
            </a:r>
            <a:endParaRPr b="0" baseline="0" i="0" sz="1200" u="none" cap="none" strike="noStrike">
              <a:solidFill>
                <a:schemeClr val="dk2"/>
              </a:solidFill>
              <a:latin typeface="Arial"/>
              <a:ea typeface="Arial"/>
              <a:cs typeface="Arial"/>
              <a:sym typeface="Arial"/>
            </a:endParaRPr>
          </a:p>
          <a:p>
            <a:pPr indent="0" lvl="0" marL="0" marR="0" rtl="0" algn="l">
              <a:lnSpc>
                <a:spcPct val="125000"/>
              </a:lnSpc>
              <a:spcBef>
                <a:spcPts val="0"/>
              </a:spcBef>
              <a:buSzPct val="25000"/>
              <a:buNone/>
            </a:pPr>
            <a:r>
              <a:rPr b="0" baseline="0" i="0" lang="de-DE" sz="1200" u="none" cap="none" strike="noStrike">
                <a:solidFill>
                  <a:schemeClr val="dk2"/>
                </a:solidFill>
                <a:latin typeface="Arial"/>
                <a:ea typeface="Arial"/>
                <a:cs typeface="Arial"/>
                <a:sym typeface="Arial"/>
              </a:rPr>
              <a:t>One of Group in the workshop used the datasets (awards obtained by schools) to assess school performance. Accordingly, they figured  out that  only eleven  (11) SMAs (out of 46) in Banda Aceh won school competitions in 2014, as shown in the graph of Figure 1 (the entire visualization does not fit in a single screen). </a:t>
            </a:r>
          </a:p>
          <a:p>
            <a:pPr indent="0" lvl="0" marL="0" marR="0" rtl="0" algn="l">
              <a:lnSpc>
                <a:spcPct val="125000"/>
              </a:lnSpc>
              <a:spcBef>
                <a:spcPts val="0"/>
              </a:spcBef>
              <a:buNone/>
            </a:pPr>
            <a:r>
              <a:t/>
            </a:r>
            <a:endParaRPr b="0" baseline="0" i="0" sz="1200" u="none" cap="none" strike="noStrike">
              <a:solidFill>
                <a:schemeClr val="dk2"/>
              </a:solidFill>
              <a:latin typeface="Arial"/>
              <a:ea typeface="Arial"/>
              <a:cs typeface="Arial"/>
              <a:sym typeface="Arial"/>
            </a:endParaRPr>
          </a:p>
          <a:p>
            <a:pPr indent="0" lvl="0" marL="0" marR="0" rtl="0" algn="l">
              <a:lnSpc>
                <a:spcPct val="125000"/>
              </a:lnSpc>
              <a:spcBef>
                <a:spcPts val="0"/>
              </a:spcBef>
              <a:buSzPct val="25000"/>
              <a:buNone/>
            </a:pPr>
            <a:r>
              <a:rPr b="0" baseline="0" i="0" lang="de-DE" sz="1200" u="none" cap="none" strike="noStrike">
                <a:solidFill>
                  <a:schemeClr val="dk2"/>
                </a:solidFill>
                <a:latin typeface="Arial"/>
                <a:ea typeface="Arial"/>
                <a:cs typeface="Arial"/>
                <a:sym typeface="Arial"/>
              </a:rPr>
              <a:t>It also shows that the schools received less awards in 2014 compared with previous years.</a:t>
            </a:r>
          </a:p>
          <a:p>
            <a:pPr indent="0" lvl="0" marL="0" marR="0" rtl="0" algn="l">
              <a:lnSpc>
                <a:spcPct val="125000"/>
              </a:lnSpc>
              <a:spcBef>
                <a:spcPts val="0"/>
              </a:spcBef>
              <a:buNone/>
            </a:pPr>
            <a:r>
              <a:t/>
            </a:r>
            <a:endParaRPr b="0" baseline="0" i="0" sz="1200" u="none" cap="none" strike="noStrike">
              <a:solidFill>
                <a:schemeClr val="dk2"/>
              </a:solidFill>
              <a:latin typeface="Arial"/>
              <a:ea typeface="Arial"/>
              <a:cs typeface="Arial"/>
              <a:sym typeface="Arial"/>
            </a:endParaRPr>
          </a:p>
          <a:p>
            <a:pPr indent="0" lvl="0" marL="0" marR="0" rtl="0" algn="l">
              <a:lnSpc>
                <a:spcPct val="125000"/>
              </a:lnSpc>
              <a:spcBef>
                <a:spcPts val="0"/>
              </a:spcBef>
              <a:buSzPct val="25000"/>
              <a:buNone/>
            </a:pPr>
            <a:r>
              <a:rPr b="0" baseline="0" i="0" lang="de-DE" sz="1200" u="none" cap="none" strike="noStrike">
                <a:solidFill>
                  <a:schemeClr val="dk2"/>
                </a:solidFill>
                <a:latin typeface="Arial"/>
                <a:ea typeface="Arial"/>
                <a:cs typeface="Arial"/>
                <a:sym typeface="Arial"/>
              </a:rPr>
              <a:t>However, granularity is necessary for this presentation to become more useful. For example, granular data is available for the locale (e.g. local, national, international) of awards, schools that received these awards (e.g. private, public), and the nature of the awards received (e.g. subject-related, arts or culture related, among others). This way, we are able to say, that though the overall total of awards declined, the awards related to basic skills such as language, math and science, have increased. Without this level of detail, people may arrive at generalizations that may cloud good analysis and judgment. </a:t>
            </a:r>
          </a:p>
          <a:p>
            <a:pPr indent="0" lvl="0" marL="0" marR="0" rtl="0" algn="l">
              <a:lnSpc>
                <a:spcPct val="115000"/>
              </a:lnSpc>
              <a:spcBef>
                <a:spcPts val="0"/>
              </a:spcBef>
              <a:buFont typeface="Arial"/>
              <a:buNone/>
            </a:pPr>
            <a:r>
              <a:t/>
            </a:r>
            <a:endParaRPr b="0" baseline="0" i="0" sz="2400" u="none" cap="none" strike="noStrike">
              <a:latin typeface="Arial"/>
              <a:ea typeface="Arial"/>
              <a:cs typeface="Arial"/>
              <a:sym typeface="Arial"/>
            </a:endParaRPr>
          </a:p>
          <a:p>
            <a:pPr indent="0" lvl="0" marL="0" marR="0" rtl="0" algn="l">
              <a:lnSpc>
                <a:spcPct val="125000"/>
              </a:lnSpc>
              <a:spcBef>
                <a:spcPts val="0"/>
              </a:spcBef>
              <a:buFont typeface="Arial"/>
              <a:buNone/>
            </a:pPr>
            <a:r>
              <a:t/>
            </a:r>
            <a:endParaRPr b="0" baseline="0" i="0" sz="2400" u="none" cap="none" strike="noStrike">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128" name="Shape 12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b="0" baseline="0" i="0" lang="de-DE" sz="1200" u="none" cap="none" strike="noStrike">
                <a:latin typeface="Arial"/>
                <a:ea typeface="Arial"/>
                <a:cs typeface="Arial"/>
                <a:sym typeface="Arial"/>
              </a:rPr>
              <a:t>How do we work and deal with open data? We determine projects based on the ‘RITE’ approach, and build tailored approaches for each situation (succeeding slides):</a:t>
            </a:r>
          </a:p>
          <a:p>
            <a:pPr indent="0" lvl="0" marL="0" marR="0" rtl="0" algn="l">
              <a:lnSpc>
                <a:spcPct val="100000"/>
              </a:lnSpc>
              <a:spcBef>
                <a:spcPts val="0"/>
              </a:spcBef>
              <a:buNone/>
            </a:pPr>
            <a:r>
              <a:t/>
            </a:r>
            <a:endParaRPr b="0" baseline="0" i="0" sz="1200" u="none" cap="none" strike="noStrike">
              <a:latin typeface="Arial"/>
              <a:ea typeface="Arial"/>
              <a:cs typeface="Arial"/>
              <a:sym typeface="Arial"/>
            </a:endParaRPr>
          </a:p>
          <a:p>
            <a:pPr indent="0" lvl="0" marL="0" marR="0" rtl="0" algn="l">
              <a:lnSpc>
                <a:spcPct val="100000"/>
              </a:lnSpc>
              <a:spcBef>
                <a:spcPts val="0"/>
              </a:spcBef>
              <a:buSzPct val="25000"/>
              <a:buNone/>
            </a:pPr>
            <a:r>
              <a:rPr b="0" baseline="0" i="0" lang="de-DE" sz="1200" u="none" cap="none" strike="noStrike">
                <a:latin typeface="Arial"/>
                <a:ea typeface="Arial"/>
                <a:cs typeface="Arial"/>
                <a:sym typeface="Arial"/>
              </a:rPr>
              <a:t>Research: </a:t>
            </a:r>
            <a:r>
              <a:rPr b="0" baseline="0" i="0" lang="de-DE" sz="1200" u="none" cap="none" strike="noStrike">
                <a:solidFill>
                  <a:srgbClr val="333333"/>
                </a:solidFill>
                <a:latin typeface="Arial"/>
                <a:ea typeface="Arial"/>
                <a:cs typeface="Arial"/>
                <a:sym typeface="Arial"/>
              </a:rPr>
              <a:t>We conduct and support thematic research into the use and impact of open data in developing and emerging countries.</a:t>
            </a:r>
          </a:p>
          <a:p>
            <a:pPr indent="0" lvl="0" marL="0" marR="0" rtl="0" algn="l">
              <a:lnSpc>
                <a:spcPct val="100000"/>
              </a:lnSpc>
              <a:spcBef>
                <a:spcPts val="0"/>
              </a:spcBef>
              <a:buSzPct val="25000"/>
              <a:buNone/>
            </a:pPr>
            <a:r>
              <a:rPr b="0" baseline="0" i="0" lang="de-DE" sz="1200" u="none" cap="none" strike="noStrike">
                <a:latin typeface="Arial"/>
                <a:ea typeface="Arial"/>
                <a:cs typeface="Arial"/>
                <a:sym typeface="Arial"/>
              </a:rPr>
              <a:t>Incubation: </a:t>
            </a:r>
            <a:r>
              <a:rPr b="0" baseline="0" i="0" lang="de-DE" sz="1200" u="none" cap="none" strike="noStrike">
                <a:solidFill>
                  <a:srgbClr val="333333"/>
                </a:solidFill>
                <a:latin typeface="Arial"/>
                <a:ea typeface="Arial"/>
                <a:cs typeface="Arial"/>
                <a:sym typeface="Arial"/>
              </a:rPr>
              <a:t>We provide advice to build and expand the knowledge and skills needed to supply, access, and utilise open data.</a:t>
            </a:r>
          </a:p>
          <a:p>
            <a:pPr indent="0" lvl="0" marL="0" marR="0" rtl="0" algn="l">
              <a:lnSpc>
                <a:spcPct val="100000"/>
              </a:lnSpc>
              <a:spcBef>
                <a:spcPts val="0"/>
              </a:spcBef>
              <a:buSzPct val="25000"/>
              <a:buNone/>
            </a:pPr>
            <a:r>
              <a:rPr b="0" baseline="0" i="0" lang="de-DE" sz="1200" u="none" cap="none" strike="noStrike">
                <a:latin typeface="Arial"/>
                <a:ea typeface="Arial"/>
                <a:cs typeface="Arial"/>
                <a:sym typeface="Arial"/>
              </a:rPr>
              <a:t>Training: </a:t>
            </a:r>
            <a:r>
              <a:rPr b="0" baseline="0" i="0" lang="de-DE" sz="1200" u="none" cap="none" strike="noStrike">
                <a:solidFill>
                  <a:srgbClr val="333333"/>
                </a:solidFill>
                <a:latin typeface="Arial"/>
                <a:ea typeface="Arial"/>
                <a:cs typeface="Arial"/>
                <a:sym typeface="Arial"/>
              </a:rPr>
              <a:t>We strengthen capacities to help stakeholders understand the opportunities and challenges of open data, and to acquire the skills required to work with open data.</a:t>
            </a:r>
          </a:p>
          <a:p>
            <a:pPr indent="0" lvl="0" marL="0" marR="0" rtl="0" algn="l">
              <a:lnSpc>
                <a:spcPct val="100000"/>
              </a:lnSpc>
              <a:spcBef>
                <a:spcPts val="0"/>
              </a:spcBef>
              <a:buSzPct val="25000"/>
              <a:buNone/>
            </a:pPr>
            <a:r>
              <a:rPr b="0" baseline="0" i="0" lang="de-DE" sz="1200" u="none" cap="none" strike="noStrike">
                <a:latin typeface="Arial"/>
                <a:ea typeface="Arial"/>
                <a:cs typeface="Arial"/>
                <a:sym typeface="Arial"/>
              </a:rPr>
              <a:t>Engagement: </a:t>
            </a:r>
            <a:r>
              <a:rPr b="0" baseline="0" i="0" lang="de-DE" sz="1200" u="none" cap="none" strike="noStrike">
                <a:solidFill>
                  <a:srgbClr val="333333"/>
                </a:solidFill>
                <a:latin typeface="Arial"/>
                <a:ea typeface="Arial"/>
                <a:cs typeface="Arial"/>
                <a:sym typeface="Arial"/>
              </a:rPr>
              <a:t>We build and foster a diverse, interdisciplinary community through events, workshops and trainings.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0" name="Shape 460"/>
        <p:cNvGrpSpPr/>
        <p:nvPr/>
      </p:nvGrpSpPr>
      <p:grpSpPr>
        <a:xfrm>
          <a:off x="0" y="0"/>
          <a:ext cx="0" cy="0"/>
          <a:chOff x="0" y="0"/>
          <a:chExt cx="0" cy="0"/>
        </a:xfrm>
      </p:grpSpPr>
      <p:sp>
        <p:nvSpPr>
          <p:cNvPr id="461" name="Shape 46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462" name="Shape 46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25000"/>
              </a:lnSpc>
              <a:spcBef>
                <a:spcPts val="0"/>
              </a:spcBef>
              <a:buNone/>
            </a:pPr>
            <a:r>
              <a:t/>
            </a:r>
            <a:endParaRPr b="0" baseline="0" i="0" sz="2400" u="none" cap="none" strike="noStrike">
              <a:latin typeface="Arial"/>
              <a:ea typeface="Arial"/>
              <a:cs typeface="Arial"/>
              <a:sym typeface="Arial"/>
            </a:endParaRPr>
          </a:p>
        </p:txBody>
      </p:sp>
      <p:sp>
        <p:nvSpPr>
          <p:cNvPr id="463" name="Shape 463"/>
          <p:cNvSpPr txBox="1"/>
          <p:nvPr>
            <p:ph idx="12" type="sldNum"/>
          </p:nvPr>
        </p:nvSpPr>
        <p:spPr>
          <a:xfrm>
            <a:off x="3884612" y="8685213"/>
            <a:ext cx="2971799" cy="457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de-DE" sz="1400" u="none" cap="none" strike="noStrike">
                <a:solidFill>
                  <a:srgbClr val="252727"/>
                </a:solidFill>
                <a:latin typeface="Arial"/>
                <a:ea typeface="Arial"/>
                <a:cs typeface="Arial"/>
                <a:sym typeface="Arial"/>
              </a:rPr>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2" name="Shape 472"/>
        <p:cNvGrpSpPr/>
        <p:nvPr/>
      </p:nvGrpSpPr>
      <p:grpSpPr>
        <a:xfrm>
          <a:off x="0" y="0"/>
          <a:ext cx="0" cy="0"/>
          <a:chOff x="0" y="0"/>
          <a:chExt cx="0" cy="0"/>
        </a:xfrm>
      </p:grpSpPr>
      <p:sp>
        <p:nvSpPr>
          <p:cNvPr id="473" name="Shape 47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474" name="Shape 47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25000"/>
              </a:lnSpc>
              <a:spcBef>
                <a:spcPts val="0"/>
              </a:spcBef>
              <a:buSzPct val="25000"/>
              <a:buNone/>
            </a:pPr>
            <a:r>
              <a:rPr b="1" baseline="0" i="0" lang="de-DE" sz="1200" u="none" cap="none" strike="noStrike">
                <a:solidFill>
                  <a:schemeClr val="dk1"/>
                </a:solidFill>
                <a:latin typeface="Helvetica Neue"/>
                <a:ea typeface="Helvetica Neue"/>
                <a:cs typeface="Helvetica Neue"/>
                <a:sym typeface="Helvetica Neue"/>
              </a:rPr>
              <a:t>Case 2: BOS (School Operational Fund) Budget Usage</a:t>
            </a:r>
          </a:p>
          <a:p>
            <a:pPr indent="0" lvl="0" marL="0" marR="0" rtl="0" algn="l">
              <a:lnSpc>
                <a:spcPct val="125000"/>
              </a:lnSpc>
              <a:spcBef>
                <a:spcPts val="0"/>
              </a:spcBef>
              <a:buSzPct val="25000"/>
              <a:buNone/>
            </a:pPr>
            <a:r>
              <a:rPr b="0" baseline="0" i="0" lang="de-DE" sz="1200" u="none" cap="none" strike="noStrike">
                <a:solidFill>
                  <a:schemeClr val="dk1"/>
                </a:solidFill>
                <a:latin typeface="Helvetica Neue"/>
                <a:ea typeface="Helvetica Neue"/>
                <a:cs typeface="Helvetica Neue"/>
                <a:sym typeface="Helvetica Neue"/>
              </a:rPr>
              <a:t>One participant group explored budget allocation and realization datasets to validate the report from students that their organization gathered based on school surveys. The students in their survey reported that their school did not have sufficient infrastructures to support teaching and learning activities. The group analyzed BOS fund usage using available dataset and identified schools receiving and using BOS fund to improve their infrastructures.</a:t>
            </a:r>
          </a:p>
          <a:p>
            <a:pPr indent="0" lvl="0" marL="0" marR="0" rtl="0" algn="l">
              <a:lnSpc>
                <a:spcPct val="125000"/>
              </a:lnSpc>
              <a:spcBef>
                <a:spcPts val="0"/>
              </a:spcBef>
              <a:buNone/>
            </a:pPr>
            <a:r>
              <a:t/>
            </a:r>
            <a:endParaRPr b="0" baseline="0" i="0" sz="2400" u="none" cap="none" strike="noStrike">
              <a:latin typeface="Arial"/>
              <a:ea typeface="Arial"/>
              <a:cs typeface="Arial"/>
              <a:sym typeface="Arial"/>
            </a:endParaRPr>
          </a:p>
          <a:p>
            <a:pPr indent="0" lvl="0" marL="0" marR="0" rtl="0" algn="l">
              <a:lnSpc>
                <a:spcPct val="125000"/>
              </a:lnSpc>
              <a:spcBef>
                <a:spcPts val="0"/>
              </a:spcBef>
              <a:buSzPct val="25000"/>
              <a:buNone/>
            </a:pPr>
            <a:r>
              <a:rPr b="0" baseline="0" i="1" lang="de-DE" sz="1200" u="none" cap="none" strike="noStrike">
                <a:solidFill>
                  <a:schemeClr val="dk1"/>
                </a:solidFill>
                <a:latin typeface="Helvetica Neue"/>
                <a:ea typeface="Helvetica Neue"/>
                <a:cs typeface="Helvetica Neue"/>
                <a:sym typeface="Helvetica Neue"/>
              </a:rPr>
              <a:t>Figure 3 only shows a portion of the whole visualization file but it raises significant issues. First, it shows that there are some schools that did not receive any BOS funds (e.g. SMA Negeri 2) while others received large amounts (e.g. SMA Negeri 4). Clearly, there are differences in the amount of allocation that schools receive and this raises the question as to the basis for fund allocation.</a:t>
            </a:r>
          </a:p>
          <a:p>
            <a:pPr indent="0" lvl="0" marL="0" marR="0" rtl="0" algn="l">
              <a:lnSpc>
                <a:spcPct val="125000"/>
              </a:lnSpc>
              <a:spcBef>
                <a:spcPts val="0"/>
              </a:spcBef>
              <a:buSzPct val="25000"/>
              <a:buNone/>
            </a:pPr>
            <a:r>
              <a:rPr b="0" baseline="0" i="1" lang="de-DE" sz="1200" u="none" cap="none" strike="noStrike">
                <a:solidFill>
                  <a:schemeClr val="dk1"/>
                </a:solidFill>
                <a:latin typeface="Helvetica Neue"/>
                <a:ea typeface="Helvetica Neue"/>
                <a:cs typeface="Helvetica Neue"/>
                <a:sym typeface="Helvetica Neue"/>
              </a:rPr>
              <a:t>Second, there are differences in allocation and utilization.  For example, in some schools, utilization is zero or low compared to allocation, while in others, utilization is higher than allocation. Thus, it is necessary to look again at the data to understand this trend and find reasons for these discrepancies.</a:t>
            </a:r>
          </a:p>
          <a:p>
            <a:pPr indent="0" lvl="0" marL="0" marR="0" rtl="0" algn="l">
              <a:lnSpc>
                <a:spcPct val="125000"/>
              </a:lnSpc>
              <a:spcBef>
                <a:spcPts val="0"/>
              </a:spcBef>
              <a:buNone/>
            </a:pPr>
            <a:r>
              <a:t/>
            </a:r>
            <a:endParaRPr b="0" baseline="0" i="0" sz="2400" u="none" cap="none" strike="noStrike">
              <a:latin typeface="Arial"/>
              <a:ea typeface="Arial"/>
              <a:cs typeface="Arial"/>
              <a:sym typeface="Arial"/>
            </a:endParaRPr>
          </a:p>
        </p:txBody>
      </p:sp>
      <p:sp>
        <p:nvSpPr>
          <p:cNvPr id="475" name="Shape 475"/>
          <p:cNvSpPr txBox="1"/>
          <p:nvPr>
            <p:ph idx="12" type="sldNum"/>
          </p:nvPr>
        </p:nvSpPr>
        <p:spPr>
          <a:xfrm>
            <a:off x="3884612" y="8685213"/>
            <a:ext cx="2971799" cy="457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de-DE" sz="1400" u="none" cap="none" strike="noStrike">
                <a:solidFill>
                  <a:srgbClr val="252727"/>
                </a:solidFill>
                <a:latin typeface="Arial"/>
                <a:ea typeface="Arial"/>
                <a:cs typeface="Arial"/>
                <a:sym typeface="Arial"/>
              </a:rPr>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5" name="Shape 485"/>
        <p:cNvGrpSpPr/>
        <p:nvPr/>
      </p:nvGrpSpPr>
      <p:grpSpPr>
        <a:xfrm>
          <a:off x="0" y="0"/>
          <a:ext cx="0" cy="0"/>
          <a:chOff x="0" y="0"/>
          <a:chExt cx="0" cy="0"/>
        </a:xfrm>
      </p:grpSpPr>
      <p:sp>
        <p:nvSpPr>
          <p:cNvPr id="486" name="Shape 48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487" name="Shape 48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25000"/>
              </a:lnSpc>
              <a:spcBef>
                <a:spcPts val="0"/>
              </a:spcBef>
              <a:buSzPct val="25000"/>
              <a:buNone/>
            </a:pPr>
            <a:r>
              <a:rPr b="1" baseline="0" i="1" lang="de-DE" sz="1200" u="none" cap="none" strike="noStrike">
                <a:solidFill>
                  <a:schemeClr val="dk1"/>
                </a:solidFill>
                <a:latin typeface="Helvetica Neue"/>
                <a:ea typeface="Helvetica Neue"/>
                <a:cs typeface="Helvetica Neue"/>
                <a:sym typeface="Helvetica Neue"/>
              </a:rPr>
              <a:t>Case 3: Teacher’s Salary and School Performance</a:t>
            </a:r>
          </a:p>
          <a:p>
            <a:pPr indent="0" lvl="0" marL="0" marR="0" rtl="0" algn="l">
              <a:lnSpc>
                <a:spcPct val="125000"/>
              </a:lnSpc>
              <a:spcBef>
                <a:spcPts val="0"/>
              </a:spcBef>
              <a:buSzPct val="25000"/>
              <a:buNone/>
            </a:pPr>
            <a:r>
              <a:rPr b="0" baseline="0" i="1" lang="de-DE" sz="1200" u="none" cap="none" strike="noStrike">
                <a:solidFill>
                  <a:schemeClr val="dk1"/>
                </a:solidFill>
                <a:latin typeface="Helvetica Neue"/>
                <a:ea typeface="Helvetica Neue"/>
                <a:cs typeface="Helvetica Neue"/>
                <a:sym typeface="Helvetica Neue"/>
              </a:rPr>
              <a:t>Another Group explored data showing the budget allocation for teaching salary staff. The data revealed that public SMA spent more for teacher’s salary than private SMA. The highest, SMA N 2, spent over 9B IDR. </a:t>
            </a:r>
          </a:p>
          <a:p>
            <a:pPr indent="0" lvl="0" marL="0" marR="0" rtl="0" algn="l">
              <a:lnSpc>
                <a:spcPct val="125000"/>
              </a:lnSpc>
              <a:spcBef>
                <a:spcPts val="0"/>
              </a:spcBef>
              <a:buSzPct val="25000"/>
              <a:buNone/>
            </a:pPr>
            <a:r>
              <a:rPr b="0" baseline="0" i="1" lang="de-DE" sz="1200" u="none" cap="none" strike="noStrike">
                <a:solidFill>
                  <a:schemeClr val="dk1"/>
                </a:solidFill>
                <a:latin typeface="Helvetica Neue"/>
                <a:ea typeface="Helvetica Neue"/>
                <a:cs typeface="Helvetica Neue"/>
                <a:sym typeface="Helvetica Neue"/>
              </a:rPr>
              <a:t>Meanwhile the lowest, SMA Katolik spent slightly above 21M IDR. Comparing this data with that of awards received, they argued - to a degree – that budget spending for teaching staff have implications on school performance. </a:t>
            </a:r>
          </a:p>
          <a:p>
            <a:pPr indent="0" lvl="0" marL="0" marR="0" rtl="0" algn="l">
              <a:lnSpc>
                <a:spcPct val="125000"/>
              </a:lnSpc>
              <a:spcBef>
                <a:spcPts val="0"/>
              </a:spcBef>
              <a:buNone/>
            </a:pPr>
            <a:r>
              <a:t/>
            </a:r>
            <a:endParaRPr b="0" baseline="0" i="0" sz="2400" u="none" cap="none" strike="noStrike">
              <a:latin typeface="Arial"/>
              <a:ea typeface="Arial"/>
              <a:cs typeface="Arial"/>
              <a:sym typeface="Arial"/>
            </a:endParaRPr>
          </a:p>
        </p:txBody>
      </p:sp>
      <p:sp>
        <p:nvSpPr>
          <p:cNvPr id="488" name="Shape 488"/>
          <p:cNvSpPr txBox="1"/>
          <p:nvPr>
            <p:ph idx="12" type="sldNum"/>
          </p:nvPr>
        </p:nvSpPr>
        <p:spPr>
          <a:xfrm>
            <a:off x="3884612" y="8685213"/>
            <a:ext cx="2971799" cy="457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de-DE" sz="1400" u="none" cap="none" strike="noStrike">
                <a:solidFill>
                  <a:srgbClr val="252727"/>
                </a:solidFill>
                <a:latin typeface="Arial"/>
                <a:ea typeface="Arial"/>
                <a:cs typeface="Arial"/>
                <a:sym typeface="Arial"/>
              </a:rPr>
              <a:t>‹#›</a:t>
            </a:fld>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6" name="Shape 496"/>
        <p:cNvGrpSpPr/>
        <p:nvPr/>
      </p:nvGrpSpPr>
      <p:grpSpPr>
        <a:xfrm>
          <a:off x="0" y="0"/>
          <a:ext cx="0" cy="0"/>
          <a:chOff x="0" y="0"/>
          <a:chExt cx="0" cy="0"/>
        </a:xfrm>
      </p:grpSpPr>
      <p:sp>
        <p:nvSpPr>
          <p:cNvPr id="497" name="Shape 497"/>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498" name="Shape 4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6" name="Shape 506"/>
        <p:cNvGrpSpPr/>
        <p:nvPr/>
      </p:nvGrpSpPr>
      <p:grpSpPr>
        <a:xfrm>
          <a:off x="0" y="0"/>
          <a:ext cx="0" cy="0"/>
          <a:chOff x="0" y="0"/>
          <a:chExt cx="0" cy="0"/>
        </a:xfrm>
      </p:grpSpPr>
      <p:sp>
        <p:nvSpPr>
          <p:cNvPr id="507" name="Shape 507"/>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508" name="Shape 5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6" name="Shape 516"/>
        <p:cNvGrpSpPr/>
        <p:nvPr/>
      </p:nvGrpSpPr>
      <p:grpSpPr>
        <a:xfrm>
          <a:off x="0" y="0"/>
          <a:ext cx="0" cy="0"/>
          <a:chOff x="0" y="0"/>
          <a:chExt cx="0" cy="0"/>
        </a:xfrm>
      </p:grpSpPr>
      <p:sp>
        <p:nvSpPr>
          <p:cNvPr id="517" name="Shape 51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18" name="Shape 518"/>
          <p:cNvSpPr txBox="1"/>
          <p:nvPr>
            <p:ph idx="1" type="body"/>
          </p:nvPr>
        </p:nvSpPr>
        <p:spPr>
          <a:xfrm>
            <a:off x="914400" y="4343400"/>
            <a:ext cx="5029199" cy="41148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buSzPct val="25000"/>
              <a:buFont typeface="Arial"/>
              <a:buNone/>
            </a:pPr>
            <a:r>
              <a:rPr b="0" baseline="0" i="0" lang="de-DE" sz="2400" u="none" cap="none" strike="noStrike">
                <a:latin typeface="Arial"/>
                <a:ea typeface="Arial"/>
                <a:cs typeface="Arial"/>
                <a:sym typeface="Arial"/>
              </a:rPr>
              <a:t>Lessons learned:</a:t>
            </a:r>
          </a:p>
          <a:p>
            <a:pPr indent="-317500" lvl="0" marL="457200" marR="0" rtl="0" algn="l">
              <a:lnSpc>
                <a:spcPct val="100000"/>
              </a:lnSpc>
              <a:spcBef>
                <a:spcPts val="0"/>
              </a:spcBef>
              <a:buClr>
                <a:srgbClr val="000000"/>
              </a:buClr>
              <a:buSzPct val="100000"/>
              <a:buFont typeface="Arial"/>
              <a:buChar char="●"/>
            </a:pPr>
            <a:r>
              <a:rPr b="0" baseline="0" i="0" lang="de-DE" sz="2400" u="none" cap="none" strike="noStrike">
                <a:latin typeface="Arial"/>
                <a:ea typeface="Arial"/>
                <a:cs typeface="Arial"/>
                <a:sym typeface="Arial"/>
              </a:rPr>
              <a:t>Enable CSO and government to identify challenges (in education sector) based on data - not opinions</a:t>
            </a:r>
          </a:p>
          <a:p>
            <a:pPr indent="-317500" lvl="0" marL="457200" marR="0" rtl="0" algn="l">
              <a:lnSpc>
                <a:spcPct val="100000"/>
              </a:lnSpc>
              <a:spcBef>
                <a:spcPts val="0"/>
              </a:spcBef>
              <a:buClr>
                <a:srgbClr val="000000"/>
              </a:buClr>
              <a:buSzPct val="100000"/>
              <a:buFont typeface="Arial"/>
              <a:buChar char="●"/>
            </a:pPr>
            <a:r>
              <a:rPr b="0" baseline="0" i="0" lang="de-DE" sz="2400" u="none" cap="none" strike="noStrike">
                <a:latin typeface="Arial"/>
                <a:ea typeface="Arial"/>
                <a:cs typeface="Arial"/>
                <a:sym typeface="Arial"/>
              </a:rPr>
              <a:t>Data/information published by government matches the actual needs of CSOs</a:t>
            </a:r>
          </a:p>
          <a:p>
            <a:pPr indent="-317500" lvl="0" marL="457200" marR="0" rtl="0" algn="l">
              <a:lnSpc>
                <a:spcPct val="100000"/>
              </a:lnSpc>
              <a:spcBef>
                <a:spcPts val="0"/>
              </a:spcBef>
              <a:buClr>
                <a:srgbClr val="000000"/>
              </a:buClr>
              <a:buSzPct val="100000"/>
              <a:buFont typeface="Arial"/>
              <a:buChar char="●"/>
            </a:pPr>
            <a:r>
              <a:rPr b="0" baseline="0" i="0" lang="de-DE" sz="2400" u="none" cap="none" strike="noStrike">
                <a:latin typeface="Arial"/>
                <a:ea typeface="Arial"/>
                <a:cs typeface="Arial"/>
                <a:sym typeface="Arial"/>
              </a:rPr>
              <a:t>Unintended outcome: it motivated other department to release their data (i.e. Dep of transportation, communication and information published 14 datasets in the portal)</a:t>
            </a:r>
          </a:p>
          <a:p>
            <a:pPr indent="0" lvl="0" marL="0" marR="0" rtl="0" algn="l">
              <a:lnSpc>
                <a:spcPct val="100000"/>
              </a:lnSpc>
              <a:spcBef>
                <a:spcPts val="0"/>
              </a:spcBef>
              <a:buFont typeface="Arial"/>
              <a:buNone/>
            </a:pPr>
            <a:r>
              <a:t/>
            </a:r>
            <a:endParaRPr b="0" baseline="0" i="0" sz="2400" u="none" cap="none" strike="noStrike">
              <a:latin typeface="Arial"/>
              <a:ea typeface="Arial"/>
              <a:cs typeface="Arial"/>
              <a:sym typeface="Arial"/>
            </a:endParaRPr>
          </a:p>
          <a:p>
            <a:pPr indent="0" lvl="0" marL="0" marR="0" rtl="0" algn="l">
              <a:lnSpc>
                <a:spcPct val="100000"/>
              </a:lnSpc>
              <a:spcBef>
                <a:spcPts val="0"/>
              </a:spcBef>
              <a:buSzPct val="25000"/>
              <a:buFont typeface="Arial"/>
              <a:buNone/>
            </a:pPr>
            <a:r>
              <a:rPr b="0" baseline="0" i="0" lang="de-DE" sz="2400" u="none" cap="none" strike="noStrike">
                <a:latin typeface="Arial"/>
                <a:ea typeface="Arial"/>
                <a:cs typeface="Arial"/>
                <a:sym typeface="Arial"/>
              </a:rPr>
              <a:t>Next step for ODL:</a:t>
            </a:r>
          </a:p>
          <a:p>
            <a:pPr indent="-317500" lvl="0" marL="457200" marR="0" rtl="0" algn="l">
              <a:lnSpc>
                <a:spcPct val="100000"/>
              </a:lnSpc>
              <a:spcBef>
                <a:spcPts val="0"/>
              </a:spcBef>
              <a:buClr>
                <a:srgbClr val="000000"/>
              </a:buClr>
              <a:buSzPct val="100000"/>
              <a:buFont typeface="Arial"/>
              <a:buChar char="●"/>
            </a:pPr>
            <a:r>
              <a:rPr b="0" baseline="0" i="0" lang="de-DE" sz="2400" u="none" cap="none" strike="noStrike">
                <a:latin typeface="Arial"/>
                <a:ea typeface="Arial"/>
                <a:cs typeface="Arial"/>
                <a:sym typeface="Arial"/>
              </a:rPr>
              <a:t>Continue working with the city gov</a:t>
            </a:r>
          </a:p>
          <a:p>
            <a:pPr indent="-317500" lvl="0" marL="457200" marR="0" rtl="0" algn="l">
              <a:lnSpc>
                <a:spcPct val="100000"/>
              </a:lnSpc>
              <a:spcBef>
                <a:spcPts val="0"/>
              </a:spcBef>
              <a:buClr>
                <a:srgbClr val="000000"/>
              </a:buClr>
              <a:buSzPct val="100000"/>
              <a:buFont typeface="Arial"/>
              <a:buChar char="●"/>
            </a:pPr>
            <a:r>
              <a:rPr b="0" baseline="0" i="0" lang="de-DE" sz="2400" u="none" cap="none" strike="noStrike">
                <a:latin typeface="Arial"/>
                <a:ea typeface="Arial"/>
                <a:cs typeface="Arial"/>
                <a:sym typeface="Arial"/>
              </a:rPr>
              <a:t>Organise training for key gov personnels to open up data</a:t>
            </a:r>
          </a:p>
          <a:p>
            <a:pPr indent="-317500" lvl="0" marL="457200" marR="0" rtl="0" algn="l">
              <a:lnSpc>
                <a:spcPct val="100000"/>
              </a:lnSpc>
              <a:spcBef>
                <a:spcPts val="0"/>
              </a:spcBef>
              <a:buClr>
                <a:srgbClr val="000000"/>
              </a:buClr>
              <a:buSzPct val="100000"/>
              <a:buFont typeface="Arial"/>
              <a:buChar char="●"/>
            </a:pPr>
            <a:r>
              <a:rPr b="0" baseline="0" i="0" lang="de-DE" sz="2400" u="none" cap="none" strike="noStrike">
                <a:latin typeface="Arial"/>
                <a:ea typeface="Arial"/>
                <a:cs typeface="Arial"/>
                <a:sym typeface="Arial"/>
              </a:rPr>
              <a:t>Help PPIDs to upload the FoI requests and replies online in open formats</a:t>
            </a:r>
          </a:p>
          <a:p>
            <a:pPr indent="0" lvl="0" marL="0" marR="0" rtl="0" algn="l">
              <a:lnSpc>
                <a:spcPct val="100000"/>
              </a:lnSpc>
              <a:spcBef>
                <a:spcPts val="0"/>
              </a:spcBef>
              <a:buFont typeface="Arial"/>
              <a:buNone/>
            </a:pPr>
            <a:r>
              <a:t/>
            </a:r>
            <a:endParaRPr b="0" baseline="0" i="0" sz="2400" u="none" cap="none" strike="noStrike">
              <a:latin typeface="Arial"/>
              <a:ea typeface="Arial"/>
              <a:cs typeface="Arial"/>
              <a:sym typeface="Arial"/>
            </a:endParaRPr>
          </a:p>
          <a:p>
            <a:pPr indent="0" lvl="0" marL="0" marR="0" rtl="0" algn="l">
              <a:lnSpc>
                <a:spcPct val="100000"/>
              </a:lnSpc>
              <a:spcBef>
                <a:spcPts val="0"/>
              </a:spcBef>
              <a:buFont typeface="Arial"/>
              <a:buNone/>
            </a:pPr>
            <a:r>
              <a:t/>
            </a:r>
            <a:endParaRPr b="0" baseline="0" i="0" sz="2400" u="none" cap="none" strike="noStrike">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7" name="Shape 527"/>
        <p:cNvGrpSpPr/>
        <p:nvPr/>
      </p:nvGrpSpPr>
      <p:grpSpPr>
        <a:xfrm>
          <a:off x="0" y="0"/>
          <a:ext cx="0" cy="0"/>
          <a:chOff x="0" y="0"/>
          <a:chExt cx="0" cy="0"/>
        </a:xfrm>
      </p:grpSpPr>
      <p:sp>
        <p:nvSpPr>
          <p:cNvPr id="528" name="Shape 52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29" name="Shape 529"/>
          <p:cNvSpPr txBox="1"/>
          <p:nvPr>
            <p:ph idx="1" type="body"/>
          </p:nvPr>
        </p:nvSpPr>
        <p:spPr>
          <a:xfrm>
            <a:off x="914400" y="4343400"/>
            <a:ext cx="5029199" cy="41148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buSzPct val="25000"/>
              <a:buFont typeface="Arial"/>
              <a:buNone/>
            </a:pPr>
            <a:r>
              <a:rPr b="0" baseline="0" i="0" lang="de-DE" sz="2400" u="none" cap="none" strike="noStrike">
                <a:latin typeface="Arial"/>
                <a:ea typeface="Arial"/>
                <a:cs typeface="Arial"/>
                <a:sym typeface="Arial"/>
              </a:rPr>
              <a:t>Lessons learned:</a:t>
            </a:r>
          </a:p>
          <a:p>
            <a:pPr indent="-317500" lvl="0" marL="457200" marR="0" rtl="0" algn="l">
              <a:lnSpc>
                <a:spcPct val="100000"/>
              </a:lnSpc>
              <a:spcBef>
                <a:spcPts val="0"/>
              </a:spcBef>
              <a:buClr>
                <a:srgbClr val="000000"/>
              </a:buClr>
              <a:buSzPct val="100000"/>
              <a:buFont typeface="Arial"/>
              <a:buChar char="●"/>
            </a:pPr>
            <a:r>
              <a:rPr b="0" baseline="0" i="0" lang="de-DE" sz="2400" u="none" cap="none" strike="noStrike">
                <a:latin typeface="Arial"/>
                <a:ea typeface="Arial"/>
                <a:cs typeface="Arial"/>
                <a:sym typeface="Arial"/>
              </a:rPr>
              <a:t>Enable CSO and government to identify challenges (in education sector) based on data - not opinions</a:t>
            </a:r>
          </a:p>
          <a:p>
            <a:pPr indent="-317500" lvl="0" marL="457200" marR="0" rtl="0" algn="l">
              <a:lnSpc>
                <a:spcPct val="100000"/>
              </a:lnSpc>
              <a:spcBef>
                <a:spcPts val="0"/>
              </a:spcBef>
              <a:buClr>
                <a:srgbClr val="000000"/>
              </a:buClr>
              <a:buSzPct val="100000"/>
              <a:buFont typeface="Arial"/>
              <a:buChar char="●"/>
            </a:pPr>
            <a:r>
              <a:rPr b="0" baseline="0" i="0" lang="de-DE" sz="2400" u="none" cap="none" strike="noStrike">
                <a:latin typeface="Arial"/>
                <a:ea typeface="Arial"/>
                <a:cs typeface="Arial"/>
                <a:sym typeface="Arial"/>
              </a:rPr>
              <a:t>Data/information published by government matches the actual needs of CSOs</a:t>
            </a:r>
          </a:p>
          <a:p>
            <a:pPr indent="-317500" lvl="0" marL="457200" marR="0" rtl="0" algn="l">
              <a:lnSpc>
                <a:spcPct val="100000"/>
              </a:lnSpc>
              <a:spcBef>
                <a:spcPts val="0"/>
              </a:spcBef>
              <a:buClr>
                <a:srgbClr val="000000"/>
              </a:buClr>
              <a:buSzPct val="100000"/>
              <a:buFont typeface="Arial"/>
              <a:buChar char="●"/>
            </a:pPr>
            <a:r>
              <a:rPr b="0" baseline="0" i="0" lang="de-DE" sz="2400" u="none" cap="none" strike="noStrike">
                <a:latin typeface="Arial"/>
                <a:ea typeface="Arial"/>
                <a:cs typeface="Arial"/>
                <a:sym typeface="Arial"/>
              </a:rPr>
              <a:t>Unintended outcome: it motivated other department to release their data (i.e. Dep of transportation, communication and information published 14 datasets in the portal)</a:t>
            </a:r>
          </a:p>
          <a:p>
            <a:pPr indent="0" lvl="0" marL="0" marR="0" rtl="0" algn="l">
              <a:lnSpc>
                <a:spcPct val="100000"/>
              </a:lnSpc>
              <a:spcBef>
                <a:spcPts val="0"/>
              </a:spcBef>
              <a:buFont typeface="Arial"/>
              <a:buNone/>
            </a:pPr>
            <a:r>
              <a:t/>
            </a:r>
            <a:endParaRPr b="0" baseline="0" i="0" sz="2400" u="none" cap="none" strike="noStrike">
              <a:latin typeface="Arial"/>
              <a:ea typeface="Arial"/>
              <a:cs typeface="Arial"/>
              <a:sym typeface="Arial"/>
            </a:endParaRPr>
          </a:p>
          <a:p>
            <a:pPr indent="0" lvl="0" marL="0" marR="0" rtl="0" algn="l">
              <a:lnSpc>
                <a:spcPct val="100000"/>
              </a:lnSpc>
              <a:spcBef>
                <a:spcPts val="0"/>
              </a:spcBef>
              <a:buSzPct val="25000"/>
              <a:buFont typeface="Arial"/>
              <a:buNone/>
            </a:pPr>
            <a:r>
              <a:rPr b="0" baseline="0" i="0" lang="de-DE" sz="2400" u="none" cap="none" strike="noStrike">
                <a:latin typeface="Arial"/>
                <a:ea typeface="Arial"/>
                <a:cs typeface="Arial"/>
                <a:sym typeface="Arial"/>
              </a:rPr>
              <a:t>Next step for ODL:</a:t>
            </a:r>
          </a:p>
          <a:p>
            <a:pPr indent="-317500" lvl="0" marL="457200" marR="0" rtl="0" algn="l">
              <a:lnSpc>
                <a:spcPct val="100000"/>
              </a:lnSpc>
              <a:spcBef>
                <a:spcPts val="0"/>
              </a:spcBef>
              <a:buClr>
                <a:srgbClr val="000000"/>
              </a:buClr>
              <a:buSzPct val="100000"/>
              <a:buFont typeface="Arial"/>
              <a:buChar char="●"/>
            </a:pPr>
            <a:r>
              <a:rPr b="0" baseline="0" i="0" lang="de-DE" sz="2400" u="none" cap="none" strike="noStrike">
                <a:latin typeface="Arial"/>
                <a:ea typeface="Arial"/>
                <a:cs typeface="Arial"/>
                <a:sym typeface="Arial"/>
              </a:rPr>
              <a:t>Continue working with the city gov</a:t>
            </a:r>
          </a:p>
          <a:p>
            <a:pPr indent="-317500" lvl="0" marL="457200" marR="0" rtl="0" algn="l">
              <a:lnSpc>
                <a:spcPct val="100000"/>
              </a:lnSpc>
              <a:spcBef>
                <a:spcPts val="0"/>
              </a:spcBef>
              <a:buClr>
                <a:srgbClr val="000000"/>
              </a:buClr>
              <a:buSzPct val="100000"/>
              <a:buFont typeface="Arial"/>
              <a:buChar char="●"/>
            </a:pPr>
            <a:r>
              <a:rPr b="0" baseline="0" i="0" lang="de-DE" sz="2400" u="none" cap="none" strike="noStrike">
                <a:latin typeface="Arial"/>
                <a:ea typeface="Arial"/>
                <a:cs typeface="Arial"/>
                <a:sym typeface="Arial"/>
              </a:rPr>
              <a:t>Organise training for key gov personnels to open up data</a:t>
            </a:r>
          </a:p>
          <a:p>
            <a:pPr indent="-317500" lvl="0" marL="457200" marR="0" rtl="0" algn="l">
              <a:lnSpc>
                <a:spcPct val="100000"/>
              </a:lnSpc>
              <a:spcBef>
                <a:spcPts val="0"/>
              </a:spcBef>
              <a:buClr>
                <a:srgbClr val="000000"/>
              </a:buClr>
              <a:buSzPct val="100000"/>
              <a:buFont typeface="Arial"/>
              <a:buChar char="●"/>
            </a:pPr>
            <a:r>
              <a:rPr b="0" baseline="0" i="0" lang="de-DE" sz="2400" u="none" cap="none" strike="noStrike">
                <a:latin typeface="Arial"/>
                <a:ea typeface="Arial"/>
                <a:cs typeface="Arial"/>
                <a:sym typeface="Arial"/>
              </a:rPr>
              <a:t>Help PPIDs to upload the FoI requests and replies online in open formats</a:t>
            </a:r>
          </a:p>
          <a:p>
            <a:pPr indent="0" lvl="0" marL="0" marR="0" rtl="0" algn="l">
              <a:lnSpc>
                <a:spcPct val="100000"/>
              </a:lnSpc>
              <a:spcBef>
                <a:spcPts val="0"/>
              </a:spcBef>
              <a:buFont typeface="Arial"/>
              <a:buNone/>
            </a:pPr>
            <a:r>
              <a:t/>
            </a:r>
            <a:endParaRPr b="0" baseline="0" i="0" sz="2400" u="none" cap="none" strike="noStrike">
              <a:latin typeface="Arial"/>
              <a:ea typeface="Arial"/>
              <a:cs typeface="Arial"/>
              <a:sym typeface="Arial"/>
            </a:endParaRPr>
          </a:p>
          <a:p>
            <a:pPr indent="0" lvl="0" marL="0" marR="0" rtl="0" algn="l">
              <a:lnSpc>
                <a:spcPct val="100000"/>
              </a:lnSpc>
              <a:spcBef>
                <a:spcPts val="0"/>
              </a:spcBef>
              <a:buFont typeface="Arial"/>
              <a:buNone/>
            </a:pPr>
            <a:r>
              <a:t/>
            </a:r>
            <a:endParaRPr b="0" baseline="0" i="0" sz="2400" u="none" cap="none" strike="noStrike">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0" name="Shape 540"/>
        <p:cNvGrpSpPr/>
        <p:nvPr/>
      </p:nvGrpSpPr>
      <p:grpSpPr>
        <a:xfrm>
          <a:off x="0" y="0"/>
          <a:ext cx="0" cy="0"/>
          <a:chOff x="0" y="0"/>
          <a:chExt cx="0" cy="0"/>
        </a:xfrm>
      </p:grpSpPr>
      <p:sp>
        <p:nvSpPr>
          <p:cNvPr id="541" name="Shape 541"/>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542" name="Shape 5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7" name="Shape 547"/>
        <p:cNvGrpSpPr/>
        <p:nvPr/>
      </p:nvGrpSpPr>
      <p:grpSpPr>
        <a:xfrm>
          <a:off x="0" y="0"/>
          <a:ext cx="0" cy="0"/>
          <a:chOff x="0" y="0"/>
          <a:chExt cx="0" cy="0"/>
        </a:xfrm>
      </p:grpSpPr>
      <p:sp>
        <p:nvSpPr>
          <p:cNvPr id="548" name="Shape 548"/>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549" name="Shape 5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2" name="Shape 552"/>
        <p:cNvGrpSpPr/>
        <p:nvPr/>
      </p:nvGrpSpPr>
      <p:grpSpPr>
        <a:xfrm>
          <a:off x="0" y="0"/>
          <a:ext cx="0" cy="0"/>
          <a:chOff x="0" y="0"/>
          <a:chExt cx="0" cy="0"/>
        </a:xfrm>
      </p:grpSpPr>
      <p:sp>
        <p:nvSpPr>
          <p:cNvPr id="553" name="Shape 553"/>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554" name="Shape 5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135" name="Shape 13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b="0" baseline="0" i="0" lang="de-DE" sz="1200" u="none" cap="none" strike="noStrike">
                <a:latin typeface="Arial"/>
                <a:ea typeface="Arial"/>
                <a:cs typeface="Arial"/>
                <a:sym typeface="Arial"/>
              </a:rPr>
              <a:t>Three workshops that (1) bridged the demand and supply sides, (2) capacitated both the government and the CSOs, and (3) facilitated a dialogue between the local government and the CSOs. Bonus: the project inspired other agencies in Aceh to also open up their data.</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8" name="Shape 558"/>
        <p:cNvGrpSpPr/>
        <p:nvPr/>
      </p:nvGrpSpPr>
      <p:grpSpPr>
        <a:xfrm>
          <a:off x="0" y="0"/>
          <a:ext cx="0" cy="0"/>
          <a:chOff x="0" y="0"/>
          <a:chExt cx="0" cy="0"/>
        </a:xfrm>
      </p:grpSpPr>
      <p:sp>
        <p:nvSpPr>
          <p:cNvPr id="559" name="Shape 559"/>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560" name="Shape 5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3" name="Shape 563"/>
        <p:cNvGrpSpPr/>
        <p:nvPr/>
      </p:nvGrpSpPr>
      <p:grpSpPr>
        <a:xfrm>
          <a:off x="0" y="0"/>
          <a:ext cx="0" cy="0"/>
          <a:chOff x="0" y="0"/>
          <a:chExt cx="0" cy="0"/>
        </a:xfrm>
      </p:grpSpPr>
      <p:sp>
        <p:nvSpPr>
          <p:cNvPr id="564" name="Shape 564"/>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565" name="Shape 5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8" name="Shape 568"/>
        <p:cNvGrpSpPr/>
        <p:nvPr/>
      </p:nvGrpSpPr>
      <p:grpSpPr>
        <a:xfrm>
          <a:off x="0" y="0"/>
          <a:ext cx="0" cy="0"/>
          <a:chOff x="0" y="0"/>
          <a:chExt cx="0" cy="0"/>
        </a:xfrm>
      </p:grpSpPr>
      <p:sp>
        <p:nvSpPr>
          <p:cNvPr id="569" name="Shape 569"/>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570" name="Shape 5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4" name="Shape 584"/>
        <p:cNvGrpSpPr/>
        <p:nvPr/>
      </p:nvGrpSpPr>
      <p:grpSpPr>
        <a:xfrm>
          <a:off x="0" y="0"/>
          <a:ext cx="0" cy="0"/>
          <a:chOff x="0" y="0"/>
          <a:chExt cx="0" cy="0"/>
        </a:xfrm>
      </p:grpSpPr>
      <p:sp>
        <p:nvSpPr>
          <p:cNvPr id="585" name="Shape 585"/>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586" name="Shape 5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1" name="Shape 591"/>
        <p:cNvGrpSpPr/>
        <p:nvPr/>
      </p:nvGrpSpPr>
      <p:grpSpPr>
        <a:xfrm>
          <a:off x="0" y="0"/>
          <a:ext cx="0" cy="0"/>
          <a:chOff x="0" y="0"/>
          <a:chExt cx="0" cy="0"/>
        </a:xfrm>
      </p:grpSpPr>
      <p:sp>
        <p:nvSpPr>
          <p:cNvPr id="592" name="Shape 592"/>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593" name="Shape 5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9" name="Shape 599"/>
        <p:cNvGrpSpPr/>
        <p:nvPr/>
      </p:nvGrpSpPr>
      <p:grpSpPr>
        <a:xfrm>
          <a:off x="0" y="0"/>
          <a:ext cx="0" cy="0"/>
          <a:chOff x="0" y="0"/>
          <a:chExt cx="0" cy="0"/>
        </a:xfrm>
      </p:grpSpPr>
      <p:sp>
        <p:nvSpPr>
          <p:cNvPr id="600" name="Shape 60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601" name="Shape 60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25000"/>
              </a:lnSpc>
              <a:spcBef>
                <a:spcPts val="0"/>
              </a:spcBef>
              <a:buNone/>
            </a:pPr>
            <a:r>
              <a:t/>
            </a:r>
            <a:endParaRPr b="0" baseline="0" i="0" sz="2400" u="none" cap="none" strike="noStrike">
              <a:latin typeface="Arial"/>
              <a:ea typeface="Arial"/>
              <a:cs typeface="Arial"/>
              <a:sym typeface="Arial"/>
            </a:endParaRPr>
          </a:p>
        </p:txBody>
      </p:sp>
      <p:sp>
        <p:nvSpPr>
          <p:cNvPr id="602" name="Shape 602"/>
          <p:cNvSpPr txBox="1"/>
          <p:nvPr>
            <p:ph idx="12" type="sldNum"/>
          </p:nvPr>
        </p:nvSpPr>
        <p:spPr>
          <a:xfrm>
            <a:off x="3884612" y="8685213"/>
            <a:ext cx="2971799" cy="457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de-DE" sz="1400" u="none" cap="none" strike="noStrike">
                <a:solidFill>
                  <a:srgbClr val="000000"/>
                </a:solidFill>
                <a:latin typeface="Calibri"/>
                <a:ea typeface="Calibri"/>
                <a:cs typeface="Calibri"/>
                <a:sym typeface="Calibri"/>
              </a:rPr>
              <a:t>‹#›</a:t>
            </a:fld>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6" name="Shape 606"/>
        <p:cNvGrpSpPr/>
        <p:nvPr/>
      </p:nvGrpSpPr>
      <p:grpSpPr>
        <a:xfrm>
          <a:off x="0" y="0"/>
          <a:ext cx="0" cy="0"/>
          <a:chOff x="0" y="0"/>
          <a:chExt cx="0" cy="0"/>
        </a:xfrm>
      </p:grpSpPr>
      <p:sp>
        <p:nvSpPr>
          <p:cNvPr id="607" name="Shape 607"/>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608" name="Shape 6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4" name="Shape 614"/>
        <p:cNvGrpSpPr/>
        <p:nvPr/>
      </p:nvGrpSpPr>
      <p:grpSpPr>
        <a:xfrm>
          <a:off x="0" y="0"/>
          <a:ext cx="0" cy="0"/>
          <a:chOff x="0" y="0"/>
          <a:chExt cx="0" cy="0"/>
        </a:xfrm>
      </p:grpSpPr>
      <p:sp>
        <p:nvSpPr>
          <p:cNvPr id="615" name="Shape 61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616" name="Shape 61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25000"/>
              </a:lnSpc>
              <a:spcBef>
                <a:spcPts val="0"/>
              </a:spcBef>
              <a:buNone/>
            </a:pPr>
            <a:r>
              <a:t/>
            </a:r>
            <a:endParaRPr b="0" baseline="0" i="0" sz="2400" u="none" cap="none" strike="noStrike">
              <a:latin typeface="Arial"/>
              <a:ea typeface="Arial"/>
              <a:cs typeface="Arial"/>
              <a:sym typeface="Arial"/>
            </a:endParaRPr>
          </a:p>
        </p:txBody>
      </p:sp>
      <p:sp>
        <p:nvSpPr>
          <p:cNvPr id="617" name="Shape 617"/>
          <p:cNvSpPr txBox="1"/>
          <p:nvPr>
            <p:ph idx="12" type="sldNum"/>
          </p:nvPr>
        </p:nvSpPr>
        <p:spPr>
          <a:xfrm>
            <a:off x="3884612" y="8685213"/>
            <a:ext cx="2971799" cy="457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de-DE" sz="1400" u="none" cap="none" strike="noStrike">
                <a:solidFill>
                  <a:srgbClr val="000000"/>
                </a:solidFill>
                <a:latin typeface="Calibri"/>
                <a:ea typeface="Calibri"/>
                <a:cs typeface="Calibri"/>
                <a:sym typeface="Calibri"/>
              </a:rPr>
              <a:t>‹#›</a:t>
            </a:fld>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1" name="Shape 621"/>
        <p:cNvGrpSpPr/>
        <p:nvPr/>
      </p:nvGrpSpPr>
      <p:grpSpPr>
        <a:xfrm>
          <a:off x="0" y="0"/>
          <a:ext cx="0" cy="0"/>
          <a:chOff x="0" y="0"/>
          <a:chExt cx="0" cy="0"/>
        </a:xfrm>
      </p:grpSpPr>
      <p:sp>
        <p:nvSpPr>
          <p:cNvPr id="622" name="Shape 622"/>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623" name="Shape 6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6" name="Shape 626"/>
        <p:cNvGrpSpPr/>
        <p:nvPr/>
      </p:nvGrpSpPr>
      <p:grpSpPr>
        <a:xfrm>
          <a:off x="0" y="0"/>
          <a:ext cx="0" cy="0"/>
          <a:chOff x="0" y="0"/>
          <a:chExt cx="0" cy="0"/>
        </a:xfrm>
      </p:grpSpPr>
      <p:sp>
        <p:nvSpPr>
          <p:cNvPr id="627" name="Shape 627"/>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628" name="Shape 6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142" name="Shape 14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203200" lvl="0" marL="355600" marR="0" rtl="0" algn="l">
              <a:lnSpc>
                <a:spcPct val="100000"/>
              </a:lnSpc>
              <a:spcBef>
                <a:spcPts val="0"/>
              </a:spcBef>
              <a:buClr>
                <a:srgbClr val="000000"/>
              </a:buClr>
              <a:buSzPct val="100000"/>
              <a:buFont typeface="Arial"/>
              <a:buAutoNum type="arabicParenBoth"/>
            </a:pPr>
            <a:r>
              <a:rPr b="0" baseline="0" i="0" lang="de-DE" sz="1200" u="none" cap="none" strike="noStrike">
                <a:latin typeface="Arial"/>
                <a:ea typeface="Arial"/>
                <a:cs typeface="Arial"/>
                <a:sym typeface="Arial"/>
              </a:rPr>
              <a:t>Sending representatives to Berlin to experience and learn more about their open data initiatives and then apply it to Jakarta, </a:t>
            </a:r>
          </a:p>
          <a:p>
            <a:pPr indent="-203200" lvl="0" marL="355600" marR="0" rtl="0" algn="l">
              <a:lnSpc>
                <a:spcPct val="100000"/>
              </a:lnSpc>
              <a:spcBef>
                <a:spcPts val="0"/>
              </a:spcBef>
              <a:buClr>
                <a:srgbClr val="000000"/>
              </a:buClr>
              <a:buSzPct val="100000"/>
              <a:buFont typeface="Arial"/>
              <a:buAutoNum type="arabicParenBoth"/>
            </a:pPr>
            <a:r>
              <a:rPr b="0" baseline="0" i="0" lang="de-DE" sz="1200" u="none" cap="none" strike="noStrike">
                <a:latin typeface="Arial"/>
                <a:ea typeface="Arial"/>
                <a:cs typeface="Arial"/>
                <a:sym typeface="Arial"/>
              </a:rPr>
              <a:t>Act No 181/2014 from Ahok, </a:t>
            </a:r>
          </a:p>
          <a:p>
            <a:pPr indent="-203200" lvl="0" marL="355600" marR="0" rtl="0" algn="l">
              <a:lnSpc>
                <a:spcPct val="100000"/>
              </a:lnSpc>
              <a:spcBef>
                <a:spcPts val="0"/>
              </a:spcBef>
              <a:buClr>
                <a:srgbClr val="000000"/>
              </a:buClr>
              <a:buSzPct val="100000"/>
              <a:buFont typeface="Arial"/>
              <a:buAutoNum type="arabicParenBoth"/>
            </a:pPr>
            <a:r>
              <a:rPr b="0" baseline="0" i="0" lang="de-DE" sz="1200" u="none" cap="none" strike="noStrike">
                <a:latin typeface="Arial"/>
                <a:ea typeface="Arial"/>
                <a:cs typeface="Arial"/>
                <a:sym typeface="Arial"/>
              </a:rPr>
              <a:t>Development and release of technical handbook, </a:t>
            </a:r>
          </a:p>
          <a:p>
            <a:pPr indent="-203200" lvl="0" marL="355600" marR="0" rtl="0" algn="l">
              <a:lnSpc>
                <a:spcPct val="100000"/>
              </a:lnSpc>
              <a:spcBef>
                <a:spcPts val="0"/>
              </a:spcBef>
              <a:buClr>
                <a:srgbClr val="000000"/>
              </a:buClr>
              <a:buSzPct val="100000"/>
              <a:buFont typeface="Arial"/>
              <a:buAutoNum type="arabicParenBoth"/>
            </a:pPr>
            <a:r>
              <a:rPr b="0" baseline="0" i="0" lang="de-DE" sz="1200" u="none" cap="none" strike="noStrike">
                <a:latin typeface="Arial"/>
                <a:ea typeface="Arial"/>
                <a:cs typeface="Arial"/>
                <a:sym typeface="Arial"/>
              </a:rPr>
              <a:t>OPTIONAL: Release of data sets from various agencies (health, education, civil registry, urban planning, disaster management, fire-fighting), </a:t>
            </a:r>
          </a:p>
          <a:p>
            <a:pPr indent="-203200" lvl="0" marL="355600" marR="0" rtl="0" algn="l">
              <a:lnSpc>
                <a:spcPct val="100000"/>
              </a:lnSpc>
              <a:spcBef>
                <a:spcPts val="0"/>
              </a:spcBef>
              <a:buClr>
                <a:srgbClr val="000000"/>
              </a:buClr>
              <a:buSzPct val="100000"/>
              <a:buFont typeface="Arial"/>
              <a:buAutoNum type="arabicParenBoth"/>
            </a:pPr>
            <a:r>
              <a:rPr b="0" baseline="0" i="0" lang="de-DE" sz="1200" u="none" cap="none" strike="noStrike">
                <a:latin typeface="Arial"/>
                <a:ea typeface="Arial"/>
                <a:cs typeface="Arial"/>
                <a:sym typeface="Arial"/>
              </a:rPr>
              <a:t>OPTIONAL. #HackJak</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2" name="Shape 632"/>
        <p:cNvGrpSpPr/>
        <p:nvPr/>
      </p:nvGrpSpPr>
      <p:grpSpPr>
        <a:xfrm>
          <a:off x="0" y="0"/>
          <a:ext cx="0" cy="0"/>
          <a:chOff x="0" y="0"/>
          <a:chExt cx="0" cy="0"/>
        </a:xfrm>
      </p:grpSpPr>
      <p:sp>
        <p:nvSpPr>
          <p:cNvPr id="633" name="Shape 633"/>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634" name="Shape 6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8" name="Shape 638"/>
        <p:cNvGrpSpPr/>
        <p:nvPr/>
      </p:nvGrpSpPr>
      <p:grpSpPr>
        <a:xfrm>
          <a:off x="0" y="0"/>
          <a:ext cx="0" cy="0"/>
          <a:chOff x="0" y="0"/>
          <a:chExt cx="0" cy="0"/>
        </a:xfrm>
      </p:grpSpPr>
      <p:sp>
        <p:nvSpPr>
          <p:cNvPr id="639" name="Shape 639"/>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640" name="Shape 6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6" name="Shape 646"/>
        <p:cNvGrpSpPr/>
        <p:nvPr/>
      </p:nvGrpSpPr>
      <p:grpSpPr>
        <a:xfrm>
          <a:off x="0" y="0"/>
          <a:ext cx="0" cy="0"/>
          <a:chOff x="0" y="0"/>
          <a:chExt cx="0" cy="0"/>
        </a:xfrm>
      </p:grpSpPr>
      <p:sp>
        <p:nvSpPr>
          <p:cNvPr id="647" name="Shape 647"/>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648" name="Shape 6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3" name="Shape 653"/>
        <p:cNvGrpSpPr/>
        <p:nvPr/>
      </p:nvGrpSpPr>
      <p:grpSpPr>
        <a:xfrm>
          <a:off x="0" y="0"/>
          <a:ext cx="0" cy="0"/>
          <a:chOff x="0" y="0"/>
          <a:chExt cx="0" cy="0"/>
        </a:xfrm>
      </p:grpSpPr>
      <p:sp>
        <p:nvSpPr>
          <p:cNvPr id="654" name="Shape 65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655" name="Shape 65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b="0" baseline="0" i="0" lang="de-DE" sz="1200" u="none" cap="none" strike="noStrike">
                <a:latin typeface="Arial"/>
                <a:ea typeface="Arial"/>
                <a:cs typeface="Arial"/>
                <a:sym typeface="Arial"/>
              </a:rPr>
              <a:t>Projects in Indonesia and the Philippines that use a mentoring approach; 4 partners (2 in ID and 2 in PH) each working on their own transparency issues and priorities. Our partners are E-Net and INCITEGov in the Philippines, and Pattiro Surakarta and Perkumpulan IDEA in Indonesia. We work on issues of fiscal transparency on the local level, with each partner delving in their respective cities/local government data.</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6" name="Shape 666"/>
        <p:cNvGrpSpPr/>
        <p:nvPr/>
      </p:nvGrpSpPr>
      <p:grpSpPr>
        <a:xfrm>
          <a:off x="0" y="0"/>
          <a:ext cx="0" cy="0"/>
          <a:chOff x="0" y="0"/>
          <a:chExt cx="0" cy="0"/>
        </a:xfrm>
      </p:grpSpPr>
      <p:sp>
        <p:nvSpPr>
          <p:cNvPr id="667" name="Shape 667"/>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668" name="Shape 6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3" name="Shape 673"/>
        <p:cNvGrpSpPr/>
        <p:nvPr/>
      </p:nvGrpSpPr>
      <p:grpSpPr>
        <a:xfrm>
          <a:off x="0" y="0"/>
          <a:ext cx="0" cy="0"/>
          <a:chOff x="0" y="0"/>
          <a:chExt cx="0" cy="0"/>
        </a:xfrm>
      </p:grpSpPr>
      <p:sp>
        <p:nvSpPr>
          <p:cNvPr id="674" name="Shape 67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12700">
            <a:solidFill>
              <a:srgbClr val="000000"/>
            </a:solidFill>
            <a:prstDash val="solid"/>
            <a:round/>
            <a:headEnd len="med" w="med" type="none"/>
            <a:tailEnd len="med" w="med" type="none"/>
          </a:ln>
        </p:spPr>
      </p:sp>
      <p:sp>
        <p:nvSpPr>
          <p:cNvPr id="675" name="Shape 67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25000"/>
              </a:lnSpc>
              <a:spcBef>
                <a:spcPts val="0"/>
              </a:spcBef>
              <a:buClr>
                <a:schemeClr val="dk1"/>
              </a:buClr>
              <a:buSzPct val="25000"/>
              <a:buFont typeface="Open Sans"/>
              <a:buNone/>
            </a:pPr>
            <a:r>
              <a:rPr b="0" baseline="0" i="0" lang="de-DE" sz="1874" u="none" cap="none" strike="noStrike">
                <a:solidFill>
                  <a:schemeClr val="dk1"/>
                </a:solidFill>
                <a:latin typeface="Open Sans"/>
                <a:ea typeface="Open Sans"/>
                <a:cs typeface="Open Sans"/>
                <a:sym typeface="Open Sans"/>
              </a:rPr>
              <a:t>Projects in Indonesia and the Philippines that use a mentoring approach; 4 partners (2 in ID and 2 in PH) each working on their own transparency issues and priorities</a:t>
            </a:r>
          </a:p>
        </p:txBody>
      </p:sp>
      <p:sp>
        <p:nvSpPr>
          <p:cNvPr id="676" name="Shape 67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Clr>
                <a:srgbClr val="252727"/>
              </a:buClr>
              <a:buSzPct val="25000"/>
              <a:buFont typeface="Arial"/>
              <a:buNone/>
            </a:pPr>
            <a:r>
              <a:rPr b="0" baseline="0" i="0" lang="de-DE" sz="1400" u="none" cap="none" strike="noStrike">
                <a:solidFill>
                  <a:srgbClr val="252727"/>
                </a:solidFill>
                <a:latin typeface="Arial"/>
                <a:ea typeface="Arial"/>
                <a:cs typeface="Arial"/>
                <a:sym typeface="Arial"/>
              </a:rPr>
              <a:t>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6" name="Shape 686"/>
        <p:cNvGrpSpPr/>
        <p:nvPr/>
      </p:nvGrpSpPr>
      <p:grpSpPr>
        <a:xfrm>
          <a:off x="0" y="0"/>
          <a:ext cx="0" cy="0"/>
          <a:chOff x="0" y="0"/>
          <a:chExt cx="0" cy="0"/>
        </a:xfrm>
      </p:grpSpPr>
      <p:sp>
        <p:nvSpPr>
          <p:cNvPr id="687" name="Shape 687"/>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688" name="Shape 6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2" name="Shape 702"/>
        <p:cNvGrpSpPr/>
        <p:nvPr/>
      </p:nvGrpSpPr>
      <p:grpSpPr>
        <a:xfrm>
          <a:off x="0" y="0"/>
          <a:ext cx="0" cy="0"/>
          <a:chOff x="0" y="0"/>
          <a:chExt cx="0" cy="0"/>
        </a:xfrm>
      </p:grpSpPr>
      <p:sp>
        <p:nvSpPr>
          <p:cNvPr id="703" name="Shape 70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704" name="Shape 70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25000"/>
              </a:lnSpc>
              <a:spcBef>
                <a:spcPts val="0"/>
              </a:spcBef>
              <a:buSzPct val="25000"/>
              <a:buNone/>
            </a:pPr>
            <a:r>
              <a:rPr b="0" baseline="0" i="0" lang="de-DE" sz="2400" u="none" cap="none" strike="noStrike">
                <a:latin typeface="Arial"/>
                <a:ea typeface="Arial"/>
                <a:cs typeface="Arial"/>
                <a:sym typeface="Arial"/>
              </a:rPr>
              <a:t>Internet access in 2014 (ITU) 16% in Indonesia, 37% in the Philippines.    Broadband Commission report says that in 2013, internet penetration in Indonesia was 5.7% while that of the Philippines was 23%.</a:t>
            </a:r>
          </a:p>
        </p:txBody>
      </p:sp>
      <p:sp>
        <p:nvSpPr>
          <p:cNvPr id="705" name="Shape 705"/>
          <p:cNvSpPr txBox="1"/>
          <p:nvPr>
            <p:ph idx="12" type="sldNum"/>
          </p:nvPr>
        </p:nvSpPr>
        <p:spPr>
          <a:xfrm>
            <a:off x="3884612" y="8685213"/>
            <a:ext cx="2971799" cy="457200"/>
          </a:xfrm>
          <a:prstGeom prst="rect">
            <a:avLst/>
          </a:prstGeom>
          <a:noFill/>
          <a:ln>
            <a:noFill/>
          </a:ln>
        </p:spPr>
        <p:txBody>
          <a:bodyPr anchorCtr="0" anchor="t" bIns="45700" lIns="91425" rIns="91425" tIns="45700">
            <a:noAutofit/>
          </a:bodyPr>
          <a:lstStyle/>
          <a:p>
            <a:pPr indent="88900" lvl="0" marL="0" marR="0" rtl="0" algn="l">
              <a:spcBef>
                <a:spcPts val="0"/>
              </a:spcBef>
              <a:buClr>
                <a:srgbClr val="000000"/>
              </a:buClr>
              <a:buFont typeface="Arial"/>
              <a:buNone/>
            </a:pPr>
            <a:r>
              <a:t/>
            </a:r>
            <a:endParaRPr b="0" baseline="0" i="0" sz="1400" u="none" cap="none" strike="noStrike">
              <a:solidFill>
                <a:srgbClr val="252727"/>
              </a:solidFill>
              <a:latin typeface="Arial"/>
              <a:ea typeface="Arial"/>
              <a:cs typeface="Arial"/>
              <a:sym typeface="Arial"/>
            </a:endParaRPr>
          </a:p>
          <a:p>
            <a:pPr indent="-1709" lvl="1" marL="408109" marR="0" rtl="0" algn="l">
              <a:spcBef>
                <a:spcPts val="0"/>
              </a:spcBef>
              <a:buClr>
                <a:srgbClr val="000000"/>
              </a:buClr>
              <a:buFont typeface="Courier New"/>
              <a:buNone/>
            </a:pPr>
            <a:r>
              <a:t/>
            </a:r>
            <a:endParaRPr b="0" baseline="0" i="0" sz="1400" u="none" cap="none" strike="noStrike">
              <a:solidFill>
                <a:srgbClr val="252727"/>
              </a:solidFill>
              <a:latin typeface="Arial"/>
              <a:ea typeface="Arial"/>
              <a:cs typeface="Arial"/>
              <a:sym typeface="Arial"/>
            </a:endParaRPr>
          </a:p>
          <a:p>
            <a:pPr indent="-3418" lvl="2" marL="816218" marR="0" rtl="0" algn="l">
              <a:spcBef>
                <a:spcPts val="0"/>
              </a:spcBef>
              <a:buClr>
                <a:srgbClr val="000000"/>
              </a:buClr>
              <a:buFont typeface="Noto Symbol"/>
              <a:buNone/>
            </a:pPr>
            <a:r>
              <a:t/>
            </a:r>
            <a:endParaRPr b="0" baseline="0" i="0" sz="1400" u="none" cap="none" strike="noStrike">
              <a:solidFill>
                <a:srgbClr val="252727"/>
              </a:solidFill>
              <a:latin typeface="Arial"/>
              <a:ea typeface="Arial"/>
              <a:cs typeface="Arial"/>
              <a:sym typeface="Arial"/>
            </a:endParaRPr>
          </a:p>
          <a:p>
            <a:pPr indent="-5126" lvl="3" marL="1224326" marR="0" rtl="0" algn="l">
              <a:spcBef>
                <a:spcPts val="0"/>
              </a:spcBef>
              <a:buClr>
                <a:srgbClr val="000000"/>
              </a:buClr>
              <a:buFont typeface="Arial"/>
              <a:buNone/>
            </a:pPr>
            <a:r>
              <a:t/>
            </a:r>
            <a:endParaRPr b="0" baseline="0" i="0" sz="1400" u="none" cap="none" strike="noStrike">
              <a:solidFill>
                <a:srgbClr val="252727"/>
              </a:solidFill>
              <a:latin typeface="Arial"/>
              <a:ea typeface="Arial"/>
              <a:cs typeface="Arial"/>
              <a:sym typeface="Arial"/>
            </a:endParaRPr>
          </a:p>
          <a:p>
            <a:pPr indent="-6836" lvl="4" marL="1632436" marR="0" rtl="0" algn="l">
              <a:spcBef>
                <a:spcPts val="0"/>
              </a:spcBef>
              <a:buClr>
                <a:srgbClr val="000000"/>
              </a:buClr>
              <a:buFont typeface="Courier New"/>
              <a:buNone/>
            </a:pPr>
            <a:r>
              <a:t/>
            </a:r>
            <a:endParaRPr b="0" baseline="0" i="0" sz="1400" u="none" cap="none" strike="noStrike">
              <a:solidFill>
                <a:srgbClr val="252727"/>
              </a:solidFill>
              <a:latin typeface="Arial"/>
              <a:ea typeface="Arial"/>
              <a:cs typeface="Arial"/>
              <a:sym typeface="Arial"/>
            </a:endParaRPr>
          </a:p>
          <a:p>
            <a:pPr indent="-8545" lvl="5" marL="2040545" marR="0" rtl="0" algn="l">
              <a:spcBef>
                <a:spcPts val="0"/>
              </a:spcBef>
              <a:buClr>
                <a:srgbClr val="000000"/>
              </a:buClr>
              <a:buFont typeface="Noto Symbol"/>
              <a:buNone/>
            </a:pPr>
            <a:r>
              <a:t/>
            </a:r>
            <a:endParaRPr b="0" baseline="0" i="0" sz="1400" u="none" cap="none" strike="noStrike">
              <a:solidFill>
                <a:srgbClr val="252727"/>
              </a:solidFill>
              <a:latin typeface="Arial"/>
              <a:ea typeface="Arial"/>
              <a:cs typeface="Arial"/>
              <a:sym typeface="Arial"/>
            </a:endParaRPr>
          </a:p>
          <a:p>
            <a:pPr indent="-10253" lvl="6" marL="2448653" marR="0" rtl="0" algn="l">
              <a:spcBef>
                <a:spcPts val="0"/>
              </a:spcBef>
              <a:buClr>
                <a:srgbClr val="000000"/>
              </a:buClr>
              <a:buFont typeface="Arial"/>
              <a:buNone/>
            </a:pPr>
            <a:r>
              <a:t/>
            </a:r>
            <a:endParaRPr b="0" baseline="0" i="0" sz="1400" u="none" cap="none" strike="noStrike">
              <a:solidFill>
                <a:srgbClr val="252727"/>
              </a:solidFill>
              <a:latin typeface="Arial"/>
              <a:ea typeface="Arial"/>
              <a:cs typeface="Arial"/>
              <a:sym typeface="Arial"/>
            </a:endParaRPr>
          </a:p>
          <a:p>
            <a:pPr indent="-11963" lvl="7" marL="2856764" marR="0" rtl="0" algn="l">
              <a:spcBef>
                <a:spcPts val="0"/>
              </a:spcBef>
              <a:buClr>
                <a:srgbClr val="000000"/>
              </a:buClr>
              <a:buFont typeface="Courier New"/>
              <a:buNone/>
            </a:pPr>
            <a:r>
              <a:t/>
            </a:r>
            <a:endParaRPr b="0" baseline="0" i="0" sz="1400" u="none" cap="none" strike="noStrike">
              <a:solidFill>
                <a:srgbClr val="252727"/>
              </a:solidFill>
              <a:latin typeface="Arial"/>
              <a:ea typeface="Arial"/>
              <a:cs typeface="Arial"/>
              <a:sym typeface="Arial"/>
            </a:endParaRPr>
          </a:p>
          <a:p>
            <a:pPr indent="-972" lvl="8" marL="3264872" marR="0" rtl="0" algn="l">
              <a:spcBef>
                <a:spcPts val="0"/>
              </a:spcBef>
              <a:buClr>
                <a:srgbClr val="000000"/>
              </a:buClr>
              <a:buFont typeface="Noto Symbol"/>
              <a:buNone/>
            </a:pPr>
            <a:r>
              <a:t/>
            </a:r>
            <a:endParaRPr b="0" baseline="0" i="0" sz="1400" u="none" cap="none" strike="noStrike">
              <a:solidFill>
                <a:srgbClr val="252727"/>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2" name="Shape 712"/>
        <p:cNvGrpSpPr/>
        <p:nvPr/>
      </p:nvGrpSpPr>
      <p:grpSpPr>
        <a:xfrm>
          <a:off x="0" y="0"/>
          <a:ext cx="0" cy="0"/>
          <a:chOff x="0" y="0"/>
          <a:chExt cx="0" cy="0"/>
        </a:xfrm>
      </p:grpSpPr>
      <p:sp>
        <p:nvSpPr>
          <p:cNvPr id="713" name="Shape 713"/>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714" name="Shape 7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9" name="Shape 719"/>
        <p:cNvGrpSpPr/>
        <p:nvPr/>
      </p:nvGrpSpPr>
      <p:grpSpPr>
        <a:xfrm>
          <a:off x="0" y="0"/>
          <a:ext cx="0" cy="0"/>
          <a:chOff x="0" y="0"/>
          <a:chExt cx="0" cy="0"/>
        </a:xfrm>
      </p:grpSpPr>
      <p:sp>
        <p:nvSpPr>
          <p:cNvPr id="720" name="Shape 72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721" name="Shape 72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b="0" baseline="0" i="0" lang="de-DE" sz="1800" u="none" cap="none" strike="noStrike">
                <a:latin typeface="Arial"/>
                <a:ea typeface="Arial"/>
                <a:cs typeface="Arial"/>
                <a:sym typeface="Arial"/>
              </a:rPr>
              <a:t>Contact us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149" name="Shape 14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b="0" baseline="0" i="0" lang="de-DE" sz="1200" u="none" cap="none" strike="noStrike">
                <a:latin typeface="Arial"/>
                <a:ea typeface="Arial"/>
                <a:cs typeface="Arial"/>
                <a:sym typeface="Arial"/>
              </a:rPr>
              <a:t>Projects in Indonesia and the Philippines that use a mentoring approach; 4 partners (2 in ID and 2 in PH) each working on their own transparency issues and priorities. Our partners are E-Net and INCITEGov in the Philippines, and Pattiro Surakarta and Perkumpulan IDEA in Indonesia. We work on issues of fiscal transparency on the local level, with each partner delving in their respective cities/local government data.</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8" name="Shape 728"/>
        <p:cNvGrpSpPr/>
        <p:nvPr/>
      </p:nvGrpSpPr>
      <p:grpSpPr>
        <a:xfrm>
          <a:off x="0" y="0"/>
          <a:ext cx="0" cy="0"/>
          <a:chOff x="0" y="0"/>
          <a:chExt cx="0" cy="0"/>
        </a:xfrm>
      </p:grpSpPr>
      <p:sp>
        <p:nvSpPr>
          <p:cNvPr id="729" name="Shape 7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30" name="Shape 730"/>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156" name="Shape 15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b="0" baseline="0" i="0" lang="de-DE" sz="1200" u="none" cap="none" strike="noStrike">
                <a:latin typeface="Arial"/>
                <a:ea typeface="Arial"/>
                <a:cs typeface="Arial"/>
                <a:sym typeface="Arial"/>
              </a:rPr>
              <a:t>We provide different kinds of trainings and workshops tailored to various needs and demands.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172" name="Shape 17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b="0" baseline="0" i="0" lang="de-DE" sz="1800" u="none" cap="none" strike="noStrike">
                <a:latin typeface="Arial"/>
                <a:ea typeface="Arial"/>
                <a:cs typeface="Arial"/>
                <a:sym typeface="Arial"/>
              </a:rPr>
              <a:t>Our partners (financial and programs)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198" name="Shape 19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b="0" baseline="0" i="0" lang="de-DE" sz="1800" u="none" cap="none" strike="noStrike">
                <a:latin typeface="Arial"/>
                <a:ea typeface="Arial"/>
                <a:cs typeface="Arial"/>
                <a:sym typeface="Arial"/>
              </a:rPr>
              <a:t>Our partners (funders, project partners, etc.)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5" name="Shape 5"/>
        <p:cNvGrpSpPr/>
        <p:nvPr/>
      </p:nvGrpSpPr>
      <p:grpSpPr>
        <a:xfrm>
          <a:off x="0" y="0"/>
          <a:ext cx="0" cy="0"/>
          <a:chOff x="0" y="0"/>
          <a:chExt cx="0" cy="0"/>
        </a:xfrm>
      </p:grpSpPr>
      <p:sp>
        <p:nvSpPr>
          <p:cNvPr id="6" name="Shape 6"/>
          <p:cNvSpPr txBox="1"/>
          <p:nvPr>
            <p:ph type="title"/>
          </p:nvPr>
        </p:nvSpPr>
        <p:spPr>
          <a:xfrm>
            <a:off x="457200" y="205979"/>
            <a:ext cx="8229600" cy="857250"/>
          </a:xfrm>
          <a:prstGeom prst="rect">
            <a:avLst/>
          </a:prstGeom>
          <a:noFill/>
          <a:ln>
            <a:noFill/>
          </a:ln>
        </p:spPr>
        <p:txBody>
          <a:bodyPr anchorCtr="0" anchor="t" bIns="91425" lIns="91425" rIns="91425" tIns="91425"/>
          <a:lstStyle>
            <a:lvl1pPr rtl="0" algn="ctr">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 name="Shape 7"/>
          <p:cNvSpPr txBox="1"/>
          <p:nvPr>
            <p:ph idx="1" type="body"/>
          </p:nvPr>
        </p:nvSpPr>
        <p:spPr>
          <a:xfrm>
            <a:off x="457200" y="1200150"/>
            <a:ext cx="8229600" cy="3394472"/>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a:lvl1pPr>
            <a:lvl2pPr indent="-107950" marL="742950" rtl="0" algn="l">
              <a:spcBef>
                <a:spcPts val="560"/>
              </a:spcBef>
              <a:buClr>
                <a:schemeClr val="dk1"/>
              </a:buClr>
              <a:buFont typeface="Arial"/>
              <a:buChar char="–"/>
              <a:defRPr/>
            </a:lvl2pPr>
            <a:lvl3pPr indent="-76200" marL="1143000" rtl="0" algn="l">
              <a:spcBef>
                <a:spcPts val="480"/>
              </a:spcBef>
              <a:buClr>
                <a:schemeClr val="dk1"/>
              </a:buClr>
              <a:buFont typeface="Arial"/>
              <a:buChar char="•"/>
              <a:defRPr/>
            </a:lvl3pPr>
            <a:lvl4pPr indent="-101600" marL="1600200" rtl="0" algn="l">
              <a:spcBef>
                <a:spcPts val="400"/>
              </a:spcBef>
              <a:buClr>
                <a:schemeClr val="dk1"/>
              </a:buClr>
              <a:buFont typeface="Arial"/>
              <a:buChar char="–"/>
              <a:defRPr/>
            </a:lvl4pPr>
            <a:lvl5pPr indent="-101600" marL="2057400" rtl="0" algn="l">
              <a:spcBef>
                <a:spcPts val="400"/>
              </a:spcBef>
              <a:buClr>
                <a:schemeClr val="dk1"/>
              </a:buClr>
              <a:buFont typeface="Arial"/>
              <a:buChar char="»"/>
              <a:defRPr/>
            </a:lvl5pPr>
            <a:lvl6pPr indent="-101600" marL="2514600" rtl="0" algn="l">
              <a:spcBef>
                <a:spcPts val="400"/>
              </a:spcBef>
              <a:buClr>
                <a:schemeClr val="dk1"/>
              </a:buClr>
              <a:buFont typeface="Arial"/>
              <a:buChar char="•"/>
              <a:defRPr/>
            </a:lvl6pPr>
            <a:lvl7pPr indent="-101600" marL="2971800" rtl="0" algn="l">
              <a:spcBef>
                <a:spcPts val="400"/>
              </a:spcBef>
              <a:buClr>
                <a:schemeClr val="dk1"/>
              </a:buClr>
              <a:buFont typeface="Arial"/>
              <a:buChar char="•"/>
              <a:defRPr/>
            </a:lvl7pPr>
            <a:lvl8pPr indent="-101600" marL="3429000" rtl="0" algn="l">
              <a:spcBef>
                <a:spcPts val="400"/>
              </a:spcBef>
              <a:buClr>
                <a:schemeClr val="dk1"/>
              </a:buClr>
              <a:buFont typeface="Arial"/>
              <a:buChar char="•"/>
              <a:defRPr/>
            </a:lvl8pPr>
            <a:lvl9pPr indent="-101600" marL="3886200" rtl="0" algn="l">
              <a:spcBef>
                <a:spcPts val="400"/>
              </a:spcBef>
              <a:buClr>
                <a:schemeClr val="dk1"/>
              </a:buClr>
              <a:buFont typeface="Arial"/>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picture+content">
    <p:spTree>
      <p:nvGrpSpPr>
        <p:cNvPr id="46" name="Shape 46"/>
        <p:cNvGrpSpPr/>
        <p:nvPr/>
      </p:nvGrpSpPr>
      <p:grpSpPr>
        <a:xfrm>
          <a:off x="0" y="0"/>
          <a:ext cx="0" cy="0"/>
          <a:chOff x="0" y="0"/>
          <a:chExt cx="0" cy="0"/>
        </a:xfrm>
      </p:grpSpPr>
      <p:sp>
        <p:nvSpPr>
          <p:cNvPr id="47" name="Shape 47"/>
          <p:cNvSpPr/>
          <p:nvPr>
            <p:ph idx="2" type="pic"/>
          </p:nvPr>
        </p:nvSpPr>
        <p:spPr>
          <a:xfrm>
            <a:off x="482675" y="990258"/>
            <a:ext cx="3842205" cy="1670032"/>
          </a:xfrm>
          <a:prstGeom prst="rect">
            <a:avLst/>
          </a:prstGeom>
          <a:noFill/>
          <a:ln>
            <a:noFill/>
          </a:ln>
        </p:spPr>
      </p:sp>
      <p:sp>
        <p:nvSpPr>
          <p:cNvPr id="48" name="Shape 48"/>
          <p:cNvSpPr/>
          <p:nvPr>
            <p:ph idx="3" type="pic"/>
          </p:nvPr>
        </p:nvSpPr>
        <p:spPr>
          <a:xfrm>
            <a:off x="2430185" y="2787125"/>
            <a:ext cx="1894694" cy="1518733"/>
          </a:xfrm>
          <a:prstGeom prst="rect">
            <a:avLst/>
          </a:prstGeom>
          <a:noFill/>
          <a:ln>
            <a:noFill/>
          </a:ln>
        </p:spPr>
      </p:sp>
      <p:sp>
        <p:nvSpPr>
          <p:cNvPr id="49" name="Shape 49"/>
          <p:cNvSpPr/>
          <p:nvPr>
            <p:ph idx="4" type="pic"/>
          </p:nvPr>
        </p:nvSpPr>
        <p:spPr>
          <a:xfrm>
            <a:off x="474825" y="2787125"/>
            <a:ext cx="1894694" cy="1518733"/>
          </a:xfrm>
          <a:prstGeom prst="rect">
            <a:avLst/>
          </a:prstGeom>
          <a:noFill/>
          <a:ln>
            <a:noFill/>
          </a:ln>
        </p:spPr>
      </p:sp>
      <p:sp>
        <p:nvSpPr>
          <p:cNvPr id="50" name="Shape 50"/>
          <p:cNvSpPr txBox="1"/>
          <p:nvPr>
            <p:ph type="title"/>
          </p:nvPr>
        </p:nvSpPr>
        <p:spPr>
          <a:xfrm>
            <a:off x="467650" y="115267"/>
            <a:ext cx="8229600" cy="420692"/>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1" name="Shape 51"/>
          <p:cNvSpPr txBox="1"/>
          <p:nvPr>
            <p:ph idx="1" type="body"/>
          </p:nvPr>
        </p:nvSpPr>
        <p:spPr>
          <a:xfrm>
            <a:off x="468312" y="548558"/>
            <a:ext cx="8229600" cy="307974"/>
          </a:xfrm>
          <a:prstGeom prst="rect">
            <a:avLst/>
          </a:prstGeom>
          <a:noFill/>
          <a:ln>
            <a:noFill/>
          </a:ln>
        </p:spPr>
        <p:txBody>
          <a:bodyPr anchorCtr="0" anchor="t" bIns="91425" lIns="91425" rIns="91425" tIns="91425"/>
          <a:lstStyle>
            <a:lvl1pPr indent="0" marL="0" rtl="0">
              <a:spcBef>
                <a:spcPts val="0"/>
              </a:spcBef>
              <a:buClr>
                <a:srgbClr val="A5A6A5"/>
              </a:buClr>
              <a:buFont typeface="Open San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2" name="Shape 52"/>
          <p:cNvSpPr txBox="1"/>
          <p:nvPr>
            <p:ph idx="5" type="body"/>
          </p:nvPr>
        </p:nvSpPr>
        <p:spPr>
          <a:xfrm>
            <a:off x="4594135" y="994283"/>
            <a:ext cx="4103113" cy="307974"/>
          </a:xfrm>
          <a:prstGeom prst="rect">
            <a:avLst/>
          </a:prstGeom>
          <a:noFill/>
          <a:ln>
            <a:noFill/>
          </a:ln>
        </p:spPr>
        <p:txBody>
          <a:bodyPr anchorCtr="0" anchor="t" bIns="91425" lIns="91425" rIns="91425" tIns="91425"/>
          <a:lstStyle>
            <a:lvl1pPr indent="0" marL="0" rtl="0">
              <a:spcBef>
                <a:spcPts val="0"/>
              </a:spcBef>
              <a:buClr>
                <a:srgbClr val="6F7474"/>
              </a:buClr>
              <a:buFont typeface="Open San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3" name="Shape 53"/>
          <p:cNvSpPr txBox="1"/>
          <p:nvPr>
            <p:ph idx="6" type="body"/>
          </p:nvPr>
        </p:nvSpPr>
        <p:spPr>
          <a:xfrm>
            <a:off x="4594135" y="1363008"/>
            <a:ext cx="4103113" cy="2913977"/>
          </a:xfrm>
          <a:prstGeom prst="rect">
            <a:avLst/>
          </a:prstGeom>
          <a:noFill/>
          <a:ln>
            <a:noFill/>
          </a:ln>
        </p:spPr>
        <p:txBody>
          <a:bodyPr anchorCtr="0" anchor="t" bIns="91425" lIns="91425" rIns="91425" tIns="91425"/>
          <a:lstStyle>
            <a:lvl1pPr indent="0" marL="0" marR="0" rtl="0" algn="l">
              <a:lnSpc>
                <a:spcPct val="100000"/>
              </a:lnSpc>
              <a:spcBef>
                <a:spcPts val="180"/>
              </a:spcBef>
              <a:spcAft>
                <a:spcPts val="0"/>
              </a:spcAft>
              <a:buClr>
                <a:srgbClr val="8F9494"/>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4 picture+content">
    <p:spTree>
      <p:nvGrpSpPr>
        <p:cNvPr id="54" name="Shape 54"/>
        <p:cNvGrpSpPr/>
        <p:nvPr/>
      </p:nvGrpSpPr>
      <p:grpSpPr>
        <a:xfrm>
          <a:off x="0" y="0"/>
          <a:ext cx="0" cy="0"/>
          <a:chOff x="0" y="0"/>
          <a:chExt cx="0" cy="0"/>
        </a:xfrm>
      </p:grpSpPr>
      <p:sp>
        <p:nvSpPr>
          <p:cNvPr id="55" name="Shape 55"/>
          <p:cNvSpPr/>
          <p:nvPr>
            <p:ph idx="2" type="pic"/>
          </p:nvPr>
        </p:nvSpPr>
        <p:spPr>
          <a:xfrm>
            <a:off x="813852" y="1211065"/>
            <a:ext cx="1744579" cy="1265553"/>
          </a:xfrm>
          <a:prstGeom prst="rect">
            <a:avLst/>
          </a:prstGeom>
          <a:noFill/>
          <a:ln>
            <a:noFill/>
          </a:ln>
        </p:spPr>
      </p:sp>
      <p:sp>
        <p:nvSpPr>
          <p:cNvPr id="56" name="Shape 56"/>
          <p:cNvSpPr/>
          <p:nvPr>
            <p:ph idx="3" type="pic"/>
          </p:nvPr>
        </p:nvSpPr>
        <p:spPr>
          <a:xfrm>
            <a:off x="2736889" y="1218923"/>
            <a:ext cx="1744579" cy="1265553"/>
          </a:xfrm>
          <a:prstGeom prst="rect">
            <a:avLst/>
          </a:prstGeom>
          <a:noFill/>
          <a:ln>
            <a:noFill/>
          </a:ln>
        </p:spPr>
      </p:sp>
      <p:sp>
        <p:nvSpPr>
          <p:cNvPr id="57" name="Shape 57"/>
          <p:cNvSpPr/>
          <p:nvPr>
            <p:ph idx="4" type="pic"/>
          </p:nvPr>
        </p:nvSpPr>
        <p:spPr>
          <a:xfrm>
            <a:off x="4648035" y="1230241"/>
            <a:ext cx="1744579" cy="1265553"/>
          </a:xfrm>
          <a:prstGeom prst="rect">
            <a:avLst/>
          </a:prstGeom>
          <a:noFill/>
          <a:ln>
            <a:noFill/>
          </a:ln>
        </p:spPr>
      </p:sp>
      <p:sp>
        <p:nvSpPr>
          <p:cNvPr id="58" name="Shape 58"/>
          <p:cNvSpPr/>
          <p:nvPr>
            <p:ph idx="5" type="pic"/>
          </p:nvPr>
        </p:nvSpPr>
        <p:spPr>
          <a:xfrm>
            <a:off x="6592339" y="1218923"/>
            <a:ext cx="1744579" cy="1265553"/>
          </a:xfrm>
          <a:prstGeom prst="rect">
            <a:avLst/>
          </a:prstGeom>
          <a:noFill/>
          <a:ln>
            <a:noFill/>
          </a:ln>
        </p:spPr>
      </p:sp>
      <p:sp>
        <p:nvSpPr>
          <p:cNvPr id="59" name="Shape 59"/>
          <p:cNvSpPr txBox="1"/>
          <p:nvPr>
            <p:ph type="title"/>
          </p:nvPr>
        </p:nvSpPr>
        <p:spPr>
          <a:xfrm>
            <a:off x="467650" y="115267"/>
            <a:ext cx="8229600" cy="420692"/>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0" name="Shape 60"/>
          <p:cNvSpPr txBox="1"/>
          <p:nvPr>
            <p:ph idx="1" type="body"/>
          </p:nvPr>
        </p:nvSpPr>
        <p:spPr>
          <a:xfrm>
            <a:off x="468312" y="548558"/>
            <a:ext cx="8229600" cy="307974"/>
          </a:xfrm>
          <a:prstGeom prst="rect">
            <a:avLst/>
          </a:prstGeom>
          <a:noFill/>
          <a:ln>
            <a:noFill/>
          </a:ln>
        </p:spPr>
        <p:txBody>
          <a:bodyPr anchorCtr="0" anchor="t" bIns="91425" lIns="91425" rIns="91425" tIns="91425"/>
          <a:lstStyle>
            <a:lvl1pPr indent="0" marL="0" rtl="0">
              <a:spcBef>
                <a:spcPts val="0"/>
              </a:spcBef>
              <a:buClr>
                <a:srgbClr val="BFBFBF"/>
              </a:buClr>
              <a:buFont typeface="Open San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1" name="Shape 61"/>
          <p:cNvSpPr txBox="1"/>
          <p:nvPr>
            <p:ph idx="6" type="body"/>
          </p:nvPr>
        </p:nvSpPr>
        <p:spPr>
          <a:xfrm>
            <a:off x="813852" y="2589192"/>
            <a:ext cx="1744579" cy="1751800"/>
          </a:xfrm>
          <a:prstGeom prst="rect">
            <a:avLst/>
          </a:prstGeom>
          <a:noFill/>
          <a:ln>
            <a:noFill/>
          </a:ln>
        </p:spPr>
        <p:txBody>
          <a:bodyPr anchorCtr="0" anchor="t" bIns="91425" lIns="91425" rIns="91425" tIns="91425"/>
          <a:lstStyle>
            <a:lvl1pPr indent="0" marL="0" marR="0" rtl="0" algn="l">
              <a:lnSpc>
                <a:spcPct val="100000"/>
              </a:lnSpc>
              <a:spcBef>
                <a:spcPts val="180"/>
              </a:spcBef>
              <a:spcAft>
                <a:spcPts val="0"/>
              </a:spcAft>
              <a:buClr>
                <a:srgbClr val="8F9494"/>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2" name="Shape 62"/>
          <p:cNvSpPr txBox="1"/>
          <p:nvPr>
            <p:ph idx="7" type="body"/>
          </p:nvPr>
        </p:nvSpPr>
        <p:spPr>
          <a:xfrm>
            <a:off x="2736889" y="2589192"/>
            <a:ext cx="1744579" cy="1751800"/>
          </a:xfrm>
          <a:prstGeom prst="rect">
            <a:avLst/>
          </a:prstGeom>
          <a:noFill/>
          <a:ln>
            <a:noFill/>
          </a:ln>
        </p:spPr>
        <p:txBody>
          <a:bodyPr anchorCtr="0" anchor="t" bIns="91425" lIns="91425" rIns="91425" tIns="91425"/>
          <a:lstStyle>
            <a:lvl1pPr indent="0" marL="0" marR="0" rtl="0" algn="l">
              <a:lnSpc>
                <a:spcPct val="100000"/>
              </a:lnSpc>
              <a:spcBef>
                <a:spcPts val="180"/>
              </a:spcBef>
              <a:spcAft>
                <a:spcPts val="0"/>
              </a:spcAft>
              <a:buClr>
                <a:srgbClr val="8F9494"/>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3" name="Shape 63"/>
          <p:cNvSpPr txBox="1"/>
          <p:nvPr>
            <p:ph idx="8" type="body"/>
          </p:nvPr>
        </p:nvSpPr>
        <p:spPr>
          <a:xfrm>
            <a:off x="4638314" y="2589192"/>
            <a:ext cx="1744579" cy="1751800"/>
          </a:xfrm>
          <a:prstGeom prst="rect">
            <a:avLst/>
          </a:prstGeom>
          <a:noFill/>
          <a:ln>
            <a:noFill/>
          </a:ln>
        </p:spPr>
        <p:txBody>
          <a:bodyPr anchorCtr="0" anchor="t" bIns="91425" lIns="91425" rIns="91425" tIns="91425"/>
          <a:lstStyle>
            <a:lvl1pPr indent="0" marL="0" marR="0" rtl="0" algn="l">
              <a:lnSpc>
                <a:spcPct val="100000"/>
              </a:lnSpc>
              <a:spcBef>
                <a:spcPts val="180"/>
              </a:spcBef>
              <a:spcAft>
                <a:spcPts val="0"/>
              </a:spcAft>
              <a:buClr>
                <a:srgbClr val="8F9494"/>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4" name="Shape 64"/>
          <p:cNvSpPr txBox="1"/>
          <p:nvPr>
            <p:ph idx="9" type="body"/>
          </p:nvPr>
        </p:nvSpPr>
        <p:spPr>
          <a:xfrm>
            <a:off x="6592339" y="2589192"/>
            <a:ext cx="1744579" cy="1751800"/>
          </a:xfrm>
          <a:prstGeom prst="rect">
            <a:avLst/>
          </a:prstGeom>
          <a:noFill/>
          <a:ln>
            <a:noFill/>
          </a:ln>
        </p:spPr>
        <p:txBody>
          <a:bodyPr anchorCtr="0" anchor="t" bIns="91425" lIns="91425" rIns="91425" tIns="91425"/>
          <a:lstStyle>
            <a:lvl1pPr indent="0" marL="0" marR="0" rtl="0" algn="l">
              <a:lnSpc>
                <a:spcPct val="100000"/>
              </a:lnSpc>
              <a:spcBef>
                <a:spcPts val="180"/>
              </a:spcBef>
              <a:spcAft>
                <a:spcPts val="0"/>
              </a:spcAft>
              <a:buClr>
                <a:srgbClr val="8F9494"/>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itle and Content">
    <p:spTree>
      <p:nvGrpSpPr>
        <p:cNvPr id="65" name="Shape 65"/>
        <p:cNvGrpSpPr/>
        <p:nvPr/>
      </p:nvGrpSpPr>
      <p:grpSpPr>
        <a:xfrm>
          <a:off x="0" y="0"/>
          <a:ext cx="0" cy="0"/>
          <a:chOff x="0" y="0"/>
          <a:chExt cx="0" cy="0"/>
        </a:xfrm>
      </p:grpSpPr>
      <p:sp>
        <p:nvSpPr>
          <p:cNvPr id="66" name="Shape 66"/>
          <p:cNvSpPr txBox="1"/>
          <p:nvPr>
            <p:ph idx="1" type="body"/>
          </p:nvPr>
        </p:nvSpPr>
        <p:spPr>
          <a:xfrm>
            <a:off x="457200" y="921020"/>
            <a:ext cx="8229600" cy="339447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7" name="Shape 67"/>
          <p:cNvSpPr txBox="1"/>
          <p:nvPr>
            <p:ph type="title"/>
          </p:nvPr>
        </p:nvSpPr>
        <p:spPr>
          <a:xfrm>
            <a:off x="467650" y="115267"/>
            <a:ext cx="8229600" cy="420692"/>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8" name="Shape 68"/>
          <p:cNvSpPr txBox="1"/>
          <p:nvPr>
            <p:ph idx="2" type="body"/>
          </p:nvPr>
        </p:nvSpPr>
        <p:spPr>
          <a:xfrm>
            <a:off x="468312" y="548558"/>
            <a:ext cx="8229600" cy="307974"/>
          </a:xfrm>
          <a:prstGeom prst="rect">
            <a:avLst/>
          </a:prstGeom>
          <a:noFill/>
          <a:ln>
            <a:noFill/>
          </a:ln>
        </p:spPr>
        <p:txBody>
          <a:bodyPr anchorCtr="0" anchor="t" bIns="91425" lIns="91425" rIns="91425" tIns="91425"/>
          <a:lstStyle>
            <a:lvl1pPr indent="0" marL="0" rtl="0">
              <a:spcBef>
                <a:spcPts val="0"/>
              </a:spcBef>
              <a:buClr>
                <a:srgbClr val="A5A6A5"/>
              </a:buClr>
              <a:buFont typeface="Open San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69" name="Shape 69"/>
        <p:cNvGrpSpPr/>
        <p:nvPr/>
      </p:nvGrpSpPr>
      <p:grpSpPr>
        <a:xfrm>
          <a:off x="0" y="0"/>
          <a:ext cx="0" cy="0"/>
          <a:chOff x="0" y="0"/>
          <a:chExt cx="0" cy="0"/>
        </a:xfrm>
      </p:grpSpPr>
      <p:sp>
        <p:nvSpPr>
          <p:cNvPr id="70" name="Shape 70"/>
          <p:cNvSpPr txBox="1"/>
          <p:nvPr>
            <p:ph type="title"/>
          </p:nvPr>
        </p:nvSpPr>
        <p:spPr>
          <a:xfrm>
            <a:off x="722312" y="3305176"/>
            <a:ext cx="7772400" cy="1021555"/>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1" name="Shape 71"/>
          <p:cNvSpPr txBox="1"/>
          <p:nvPr>
            <p:ph idx="1" type="body"/>
          </p:nvPr>
        </p:nvSpPr>
        <p:spPr>
          <a:xfrm>
            <a:off x="722312" y="2180034"/>
            <a:ext cx="7772400" cy="1125140"/>
          </a:xfrm>
          <a:prstGeom prst="rect">
            <a:avLst/>
          </a:prstGeom>
          <a:noFill/>
          <a:ln>
            <a:noFill/>
          </a:ln>
        </p:spPr>
        <p:txBody>
          <a:bodyPr anchorCtr="0" anchor="b" bIns="91425" lIns="91425" rIns="91425" tIns="91425"/>
          <a:lstStyle>
            <a:lvl1pPr indent="0" marL="0" rtl="0">
              <a:spcBef>
                <a:spcPts val="0"/>
              </a:spcBef>
              <a:buClr>
                <a:srgbClr val="888888"/>
              </a:buClr>
              <a:buFont typeface="Calibri"/>
              <a:buNone/>
              <a:defRPr/>
            </a:lvl1pPr>
            <a:lvl2pPr indent="0" marL="457200" rtl="0">
              <a:spcBef>
                <a:spcPts val="0"/>
              </a:spcBef>
              <a:buClr>
                <a:srgbClr val="888888"/>
              </a:buClr>
              <a:buFont typeface="Calibri"/>
              <a:buNone/>
              <a:defRPr/>
            </a:lvl2pPr>
            <a:lvl3pPr indent="0" marL="914400" rtl="0">
              <a:spcBef>
                <a:spcPts val="0"/>
              </a:spcBef>
              <a:buClr>
                <a:srgbClr val="888888"/>
              </a:buClr>
              <a:buFont typeface="Calibri"/>
              <a:buNone/>
              <a:defRPr/>
            </a:lvl3pPr>
            <a:lvl4pPr indent="0" marL="1371600" rtl="0">
              <a:spcBef>
                <a:spcPts val="0"/>
              </a:spcBef>
              <a:buClr>
                <a:srgbClr val="888888"/>
              </a:buClr>
              <a:buFont typeface="Calibri"/>
              <a:buNone/>
              <a:defRPr/>
            </a:lvl4pPr>
            <a:lvl5pPr indent="0" marL="1828800" rtl="0">
              <a:spcBef>
                <a:spcPts val="0"/>
              </a:spcBef>
              <a:buClr>
                <a:srgbClr val="888888"/>
              </a:buClr>
              <a:buFont typeface="Calibri"/>
              <a:buNone/>
              <a:defRPr/>
            </a:lvl5pPr>
            <a:lvl6pPr indent="0" marL="2286000" rtl="0">
              <a:spcBef>
                <a:spcPts val="0"/>
              </a:spcBef>
              <a:buClr>
                <a:srgbClr val="888888"/>
              </a:buClr>
              <a:buFont typeface="Calibri"/>
              <a:buNone/>
              <a:defRPr/>
            </a:lvl6pPr>
            <a:lvl7pPr indent="0" marL="2743200" rtl="0">
              <a:spcBef>
                <a:spcPts val="0"/>
              </a:spcBef>
              <a:buClr>
                <a:srgbClr val="888888"/>
              </a:buClr>
              <a:buFont typeface="Calibri"/>
              <a:buNone/>
              <a:defRPr/>
            </a:lvl7pPr>
            <a:lvl8pPr indent="0" marL="3200400" rtl="0">
              <a:spcBef>
                <a:spcPts val="0"/>
              </a:spcBef>
              <a:buClr>
                <a:srgbClr val="888888"/>
              </a:buClr>
              <a:buFont typeface="Calibri"/>
              <a:buNone/>
              <a:defRPr/>
            </a:lvl8pPr>
            <a:lvl9pPr indent="0" marL="3657600" rtl="0">
              <a:spcBef>
                <a:spcPts val="0"/>
              </a:spcBef>
              <a:buClr>
                <a:srgbClr val="888888"/>
              </a:buClr>
              <a:buFont typeface="Calibri"/>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72" name="Shape 72"/>
        <p:cNvGrpSpPr/>
        <p:nvPr/>
      </p:nvGrpSpPr>
      <p:grpSpPr>
        <a:xfrm>
          <a:off x="0" y="0"/>
          <a:ext cx="0" cy="0"/>
          <a:chOff x="0" y="0"/>
          <a:chExt cx="0" cy="0"/>
        </a:xfrm>
      </p:grpSpPr>
      <p:sp>
        <p:nvSpPr>
          <p:cNvPr id="73" name="Shape 73"/>
          <p:cNvSpPr txBox="1"/>
          <p:nvPr>
            <p:ph type="title"/>
          </p:nvPr>
        </p:nvSpPr>
        <p:spPr>
          <a:xfrm>
            <a:off x="457200" y="205979"/>
            <a:ext cx="8229600" cy="857250"/>
          </a:xfrm>
          <a:prstGeom prst="rect">
            <a:avLst/>
          </a:prstGeom>
          <a:noFill/>
          <a:ln>
            <a:noFill/>
          </a:ln>
        </p:spPr>
        <p:txBody>
          <a:bodyPr anchorCtr="0" anchor="t" bIns="91425" lIns="91425" rIns="91425" tIns="91425"/>
          <a:lstStyle>
            <a:lvl1pPr rtl="0" algn="ctr">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4" name="Shape 74"/>
          <p:cNvSpPr txBox="1"/>
          <p:nvPr>
            <p:ph idx="1" type="body"/>
          </p:nvPr>
        </p:nvSpPr>
        <p:spPr>
          <a:xfrm>
            <a:off x="457200" y="1200150"/>
            <a:ext cx="4038599" cy="339447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5" name="Shape 75"/>
          <p:cNvSpPr txBox="1"/>
          <p:nvPr>
            <p:ph idx="2" type="body"/>
          </p:nvPr>
        </p:nvSpPr>
        <p:spPr>
          <a:xfrm>
            <a:off x="4648200" y="1200150"/>
            <a:ext cx="4038599" cy="339447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76" name="Shape 76"/>
        <p:cNvGrpSpPr/>
        <p:nvPr/>
      </p:nvGrpSpPr>
      <p:grpSpPr>
        <a:xfrm>
          <a:off x="0" y="0"/>
          <a:ext cx="0" cy="0"/>
          <a:chOff x="0" y="0"/>
          <a:chExt cx="0" cy="0"/>
        </a:xfrm>
      </p:grpSpPr>
      <p:sp>
        <p:nvSpPr>
          <p:cNvPr id="77" name="Shape 77"/>
          <p:cNvSpPr txBox="1"/>
          <p:nvPr>
            <p:ph type="title"/>
          </p:nvPr>
        </p:nvSpPr>
        <p:spPr>
          <a:xfrm>
            <a:off x="457200" y="205979"/>
            <a:ext cx="8229600" cy="85725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8" name="Shape 78"/>
          <p:cNvSpPr txBox="1"/>
          <p:nvPr>
            <p:ph idx="1" type="body"/>
          </p:nvPr>
        </p:nvSpPr>
        <p:spPr>
          <a:xfrm>
            <a:off x="457200" y="1151334"/>
            <a:ext cx="4040187" cy="479821"/>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79" name="Shape 79"/>
          <p:cNvSpPr txBox="1"/>
          <p:nvPr>
            <p:ph idx="2" type="body"/>
          </p:nvPr>
        </p:nvSpPr>
        <p:spPr>
          <a:xfrm>
            <a:off x="457200" y="1631155"/>
            <a:ext cx="4040187" cy="2963465"/>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0" name="Shape 80"/>
          <p:cNvSpPr txBox="1"/>
          <p:nvPr>
            <p:ph idx="3" type="body"/>
          </p:nvPr>
        </p:nvSpPr>
        <p:spPr>
          <a:xfrm>
            <a:off x="4645026" y="1151334"/>
            <a:ext cx="4041774" cy="479821"/>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81" name="Shape 81"/>
          <p:cNvSpPr txBox="1"/>
          <p:nvPr>
            <p:ph idx="4" type="body"/>
          </p:nvPr>
        </p:nvSpPr>
        <p:spPr>
          <a:xfrm>
            <a:off x="4645026" y="1631155"/>
            <a:ext cx="4041774" cy="2963465"/>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82" name="Shape 82"/>
        <p:cNvGrpSpPr/>
        <p:nvPr/>
      </p:nvGrpSpPr>
      <p:grpSpPr>
        <a:xfrm>
          <a:off x="0" y="0"/>
          <a:ext cx="0" cy="0"/>
          <a:chOff x="0" y="0"/>
          <a:chExt cx="0" cy="0"/>
        </a:xfrm>
      </p:grpSpPr>
      <p:sp>
        <p:nvSpPr>
          <p:cNvPr id="83" name="Shape 83"/>
          <p:cNvSpPr txBox="1"/>
          <p:nvPr>
            <p:ph type="title"/>
          </p:nvPr>
        </p:nvSpPr>
        <p:spPr>
          <a:xfrm>
            <a:off x="1792288" y="3600450"/>
            <a:ext cx="5486399" cy="425053"/>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4" name="Shape 84"/>
          <p:cNvSpPr/>
          <p:nvPr>
            <p:ph idx="2" type="pic"/>
          </p:nvPr>
        </p:nvSpPr>
        <p:spPr>
          <a:xfrm>
            <a:off x="1792288" y="459581"/>
            <a:ext cx="5486399" cy="3086099"/>
          </a:xfrm>
          <a:prstGeom prst="rect">
            <a:avLst/>
          </a:prstGeom>
          <a:noFill/>
          <a:ln>
            <a:noFill/>
          </a:ln>
        </p:spPr>
      </p:sp>
      <p:sp>
        <p:nvSpPr>
          <p:cNvPr id="85" name="Shape 85"/>
          <p:cNvSpPr txBox="1"/>
          <p:nvPr>
            <p:ph idx="1" type="body"/>
          </p:nvPr>
        </p:nvSpPr>
        <p:spPr>
          <a:xfrm>
            <a:off x="1792288" y="4025503"/>
            <a:ext cx="5486399" cy="603647"/>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86" name="Shape 86"/>
        <p:cNvGrpSpPr/>
        <p:nvPr/>
      </p:nvGrpSpPr>
      <p:grpSpPr>
        <a:xfrm>
          <a:off x="0" y="0"/>
          <a:ext cx="0" cy="0"/>
          <a:chOff x="0" y="0"/>
          <a:chExt cx="0" cy="0"/>
        </a:xfrm>
      </p:grpSpPr>
      <p:sp>
        <p:nvSpPr>
          <p:cNvPr id="87" name="Shape 87"/>
          <p:cNvSpPr txBox="1"/>
          <p:nvPr>
            <p:ph type="title"/>
          </p:nvPr>
        </p:nvSpPr>
        <p:spPr>
          <a:xfrm>
            <a:off x="457200" y="205979"/>
            <a:ext cx="8229600" cy="857250"/>
          </a:xfrm>
          <a:prstGeom prst="rect">
            <a:avLst/>
          </a:prstGeom>
          <a:noFill/>
          <a:ln>
            <a:noFill/>
          </a:ln>
        </p:spPr>
        <p:txBody>
          <a:bodyPr anchorCtr="0" anchor="t" bIns="91425" lIns="91425" rIns="91425" tIns="91425"/>
          <a:lstStyle>
            <a:lvl1pPr rtl="0" algn="ctr">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8" name="Shape 88"/>
          <p:cNvSpPr txBox="1"/>
          <p:nvPr>
            <p:ph idx="1" type="body"/>
          </p:nvPr>
        </p:nvSpPr>
        <p:spPr>
          <a:xfrm rot="5400000">
            <a:off x="2874763" y="-1217413"/>
            <a:ext cx="3394472" cy="8229600"/>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a:lvl1pPr>
            <a:lvl2pPr indent="-107950" marL="742950" rtl="0" algn="l">
              <a:spcBef>
                <a:spcPts val="560"/>
              </a:spcBef>
              <a:buClr>
                <a:schemeClr val="dk1"/>
              </a:buClr>
              <a:buFont typeface="Arial"/>
              <a:buChar char="–"/>
              <a:defRPr/>
            </a:lvl2pPr>
            <a:lvl3pPr indent="-76200" marL="1143000" rtl="0" algn="l">
              <a:spcBef>
                <a:spcPts val="480"/>
              </a:spcBef>
              <a:buClr>
                <a:schemeClr val="dk1"/>
              </a:buClr>
              <a:buFont typeface="Arial"/>
              <a:buChar char="•"/>
              <a:defRPr/>
            </a:lvl3pPr>
            <a:lvl4pPr indent="-101600" marL="1600200" rtl="0" algn="l">
              <a:spcBef>
                <a:spcPts val="400"/>
              </a:spcBef>
              <a:buClr>
                <a:schemeClr val="dk1"/>
              </a:buClr>
              <a:buFont typeface="Arial"/>
              <a:buChar char="–"/>
              <a:defRPr/>
            </a:lvl4pPr>
            <a:lvl5pPr indent="-101600" marL="2057400" rtl="0" algn="l">
              <a:spcBef>
                <a:spcPts val="400"/>
              </a:spcBef>
              <a:buClr>
                <a:schemeClr val="dk1"/>
              </a:buClr>
              <a:buFont typeface="Arial"/>
              <a:buChar char="»"/>
              <a:defRPr/>
            </a:lvl5pPr>
            <a:lvl6pPr indent="-101600" marL="2514600" rtl="0" algn="l">
              <a:spcBef>
                <a:spcPts val="400"/>
              </a:spcBef>
              <a:buClr>
                <a:schemeClr val="dk1"/>
              </a:buClr>
              <a:buFont typeface="Arial"/>
              <a:buChar char="•"/>
              <a:defRPr/>
            </a:lvl6pPr>
            <a:lvl7pPr indent="-101600" marL="2971800" rtl="0" algn="l">
              <a:spcBef>
                <a:spcPts val="400"/>
              </a:spcBef>
              <a:buClr>
                <a:schemeClr val="dk1"/>
              </a:buClr>
              <a:buFont typeface="Arial"/>
              <a:buChar char="•"/>
              <a:defRPr/>
            </a:lvl7pPr>
            <a:lvl8pPr indent="-101600" marL="3429000" rtl="0" algn="l">
              <a:spcBef>
                <a:spcPts val="400"/>
              </a:spcBef>
              <a:buClr>
                <a:schemeClr val="dk1"/>
              </a:buClr>
              <a:buFont typeface="Arial"/>
              <a:buChar char="•"/>
              <a:defRPr/>
            </a:lvl8pPr>
            <a:lvl9pPr indent="-101600" marL="3886200" rtl="0" algn="l">
              <a:spcBef>
                <a:spcPts val="400"/>
              </a:spcBef>
              <a:buClr>
                <a:schemeClr val="dk1"/>
              </a:buClr>
              <a:buFont typeface="Arial"/>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9" name="Shape 89"/>
        <p:cNvGrpSpPr/>
        <p:nvPr/>
      </p:nvGrpSpPr>
      <p:grpSpPr>
        <a:xfrm>
          <a:off x="0" y="0"/>
          <a:ext cx="0" cy="0"/>
          <a:chOff x="0" y="0"/>
          <a:chExt cx="0" cy="0"/>
        </a:xfrm>
      </p:grpSpPr>
      <p:sp>
        <p:nvSpPr>
          <p:cNvPr id="90" name="Shape 90"/>
          <p:cNvSpPr txBox="1"/>
          <p:nvPr>
            <p:ph type="title"/>
          </p:nvPr>
        </p:nvSpPr>
        <p:spPr>
          <a:xfrm rot="5400000">
            <a:off x="5463777" y="1371600"/>
            <a:ext cx="4388643" cy="2057400"/>
          </a:xfrm>
          <a:prstGeom prst="rect">
            <a:avLst/>
          </a:prstGeom>
          <a:noFill/>
          <a:ln>
            <a:noFill/>
          </a:ln>
        </p:spPr>
        <p:txBody>
          <a:bodyPr anchorCtr="0" anchor="t" bIns="91425" lIns="91425" rIns="91425" tIns="91425"/>
          <a:lstStyle>
            <a:lvl1pPr rtl="0" algn="ctr">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1" name="Shape 91"/>
          <p:cNvSpPr txBox="1"/>
          <p:nvPr>
            <p:ph idx="1" type="body"/>
          </p:nvPr>
        </p:nvSpPr>
        <p:spPr>
          <a:xfrm rot="5400000">
            <a:off x="1272778" y="-609598"/>
            <a:ext cx="4388643" cy="6019799"/>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a:lvl1pPr>
            <a:lvl2pPr indent="-107950" marL="742950" rtl="0" algn="l">
              <a:spcBef>
                <a:spcPts val="560"/>
              </a:spcBef>
              <a:buClr>
                <a:schemeClr val="dk1"/>
              </a:buClr>
              <a:buFont typeface="Arial"/>
              <a:buChar char="–"/>
              <a:defRPr/>
            </a:lvl2pPr>
            <a:lvl3pPr indent="-76200" marL="1143000" rtl="0" algn="l">
              <a:spcBef>
                <a:spcPts val="480"/>
              </a:spcBef>
              <a:buClr>
                <a:schemeClr val="dk1"/>
              </a:buClr>
              <a:buFont typeface="Arial"/>
              <a:buChar char="•"/>
              <a:defRPr/>
            </a:lvl3pPr>
            <a:lvl4pPr indent="-101600" marL="1600200" rtl="0" algn="l">
              <a:spcBef>
                <a:spcPts val="400"/>
              </a:spcBef>
              <a:buClr>
                <a:schemeClr val="dk1"/>
              </a:buClr>
              <a:buFont typeface="Arial"/>
              <a:buChar char="–"/>
              <a:defRPr/>
            </a:lvl4pPr>
            <a:lvl5pPr indent="-101600" marL="2057400" rtl="0" algn="l">
              <a:spcBef>
                <a:spcPts val="400"/>
              </a:spcBef>
              <a:buClr>
                <a:schemeClr val="dk1"/>
              </a:buClr>
              <a:buFont typeface="Arial"/>
              <a:buChar char="»"/>
              <a:defRPr/>
            </a:lvl5pPr>
            <a:lvl6pPr indent="-101600" marL="2514600" rtl="0" algn="l">
              <a:spcBef>
                <a:spcPts val="400"/>
              </a:spcBef>
              <a:buClr>
                <a:schemeClr val="dk1"/>
              </a:buClr>
              <a:buFont typeface="Arial"/>
              <a:buChar char="•"/>
              <a:defRPr/>
            </a:lvl6pPr>
            <a:lvl7pPr indent="-101600" marL="2971800" rtl="0" algn="l">
              <a:spcBef>
                <a:spcPts val="400"/>
              </a:spcBef>
              <a:buClr>
                <a:schemeClr val="dk1"/>
              </a:buClr>
              <a:buFont typeface="Arial"/>
              <a:buChar char="•"/>
              <a:defRPr/>
            </a:lvl7pPr>
            <a:lvl8pPr indent="-101600" marL="3429000" rtl="0" algn="l">
              <a:spcBef>
                <a:spcPts val="400"/>
              </a:spcBef>
              <a:buClr>
                <a:schemeClr val="dk1"/>
              </a:buClr>
              <a:buFont typeface="Arial"/>
              <a:buChar char="•"/>
              <a:defRPr/>
            </a:lvl8pPr>
            <a:lvl9pPr indent="-101600" marL="3886200" rtl="0" algn="l">
              <a:spcBef>
                <a:spcPts val="400"/>
              </a:spcBef>
              <a:buClr>
                <a:schemeClr val="dk1"/>
              </a:buClr>
              <a:buFont typeface="Arial"/>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ext+picture">
    <p:spTree>
      <p:nvGrpSpPr>
        <p:cNvPr id="8" name="Shape 8"/>
        <p:cNvGrpSpPr/>
        <p:nvPr/>
      </p:nvGrpSpPr>
      <p:grpSpPr>
        <a:xfrm>
          <a:off x="0" y="0"/>
          <a:ext cx="0" cy="0"/>
          <a:chOff x="0" y="0"/>
          <a:chExt cx="0" cy="0"/>
        </a:xfrm>
      </p:grpSpPr>
      <p:sp>
        <p:nvSpPr>
          <p:cNvPr id="9" name="Shape 9"/>
          <p:cNvSpPr txBox="1"/>
          <p:nvPr>
            <p:ph type="title"/>
          </p:nvPr>
        </p:nvSpPr>
        <p:spPr>
          <a:xfrm>
            <a:off x="467649" y="115266"/>
            <a:ext cx="8229600" cy="433292"/>
          </a:xfrm>
          <a:prstGeom prst="rect">
            <a:avLst/>
          </a:prstGeom>
          <a:noFill/>
          <a:ln>
            <a:noFill/>
          </a:ln>
        </p:spPr>
        <p:txBody>
          <a:bodyPr anchorCtr="0" anchor="t" bIns="91425" lIns="91425" rIns="91425" tIns="91425"/>
          <a:lstStyle>
            <a:lvl1pPr rtl="0" algn="ctr">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 name="Shape 10"/>
          <p:cNvSpPr txBox="1"/>
          <p:nvPr>
            <p:ph idx="1" type="body"/>
          </p:nvPr>
        </p:nvSpPr>
        <p:spPr>
          <a:xfrm>
            <a:off x="468312" y="548556"/>
            <a:ext cx="8229600" cy="1593849"/>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a:lvl1pPr>
            <a:lvl2pPr indent="-107950" marL="742950" rtl="0" algn="l">
              <a:spcBef>
                <a:spcPts val="560"/>
              </a:spcBef>
              <a:buClr>
                <a:schemeClr val="dk1"/>
              </a:buClr>
              <a:buFont typeface="Arial"/>
              <a:buChar char="–"/>
              <a:defRPr/>
            </a:lvl2pPr>
            <a:lvl3pPr indent="-76200" marL="1143000" rtl="0" algn="l">
              <a:spcBef>
                <a:spcPts val="480"/>
              </a:spcBef>
              <a:buClr>
                <a:schemeClr val="dk1"/>
              </a:buClr>
              <a:buFont typeface="Arial"/>
              <a:buChar char="•"/>
              <a:defRPr/>
            </a:lvl3pPr>
            <a:lvl4pPr indent="-101600" marL="1600200" rtl="0" algn="l">
              <a:spcBef>
                <a:spcPts val="400"/>
              </a:spcBef>
              <a:buClr>
                <a:schemeClr val="dk1"/>
              </a:buClr>
              <a:buFont typeface="Arial"/>
              <a:buChar char="–"/>
              <a:defRPr/>
            </a:lvl4pPr>
            <a:lvl5pPr indent="-101600" marL="2057400" rtl="0" algn="l">
              <a:spcBef>
                <a:spcPts val="400"/>
              </a:spcBef>
              <a:buClr>
                <a:schemeClr val="dk1"/>
              </a:buClr>
              <a:buFont typeface="Arial"/>
              <a:buChar char="»"/>
              <a:defRPr/>
            </a:lvl5pPr>
            <a:lvl6pPr indent="-101600" marL="2514600" rtl="0" algn="l">
              <a:spcBef>
                <a:spcPts val="400"/>
              </a:spcBef>
              <a:buClr>
                <a:schemeClr val="dk1"/>
              </a:buClr>
              <a:buFont typeface="Arial"/>
              <a:buChar char="•"/>
              <a:defRPr/>
            </a:lvl6pPr>
            <a:lvl7pPr indent="-101600" marL="2971800" rtl="0" algn="l">
              <a:spcBef>
                <a:spcPts val="400"/>
              </a:spcBef>
              <a:buClr>
                <a:schemeClr val="dk1"/>
              </a:buClr>
              <a:buFont typeface="Arial"/>
              <a:buChar char="•"/>
              <a:defRPr/>
            </a:lvl7pPr>
            <a:lvl8pPr indent="-101600" marL="3429000" rtl="0" algn="l">
              <a:spcBef>
                <a:spcPts val="400"/>
              </a:spcBef>
              <a:buClr>
                <a:schemeClr val="dk1"/>
              </a:buClr>
              <a:buFont typeface="Arial"/>
              <a:buChar char="•"/>
              <a:defRPr/>
            </a:lvl8pPr>
            <a:lvl9pPr indent="-101600" marL="3886200" rtl="0" algn="l">
              <a:spcBef>
                <a:spcPts val="400"/>
              </a:spcBef>
              <a:buClr>
                <a:schemeClr val="dk1"/>
              </a:buClr>
              <a:buFont typeface="Arial"/>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wo Content &amp; row">
    <p:spTree>
      <p:nvGrpSpPr>
        <p:cNvPr id="11" name="Shape 11"/>
        <p:cNvGrpSpPr/>
        <p:nvPr/>
      </p:nvGrpSpPr>
      <p:grpSpPr>
        <a:xfrm>
          <a:off x="0" y="0"/>
          <a:ext cx="0" cy="0"/>
          <a:chOff x="0" y="0"/>
          <a:chExt cx="0" cy="0"/>
        </a:xfrm>
      </p:grpSpPr>
      <p:sp>
        <p:nvSpPr>
          <p:cNvPr id="12" name="Shape 12"/>
          <p:cNvSpPr txBox="1"/>
          <p:nvPr>
            <p:ph idx="1" type="body"/>
          </p:nvPr>
        </p:nvSpPr>
        <p:spPr>
          <a:xfrm>
            <a:off x="467650" y="1017274"/>
            <a:ext cx="4027346" cy="1533421"/>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 name="Shape 13"/>
          <p:cNvSpPr txBox="1"/>
          <p:nvPr>
            <p:ph idx="2" type="body"/>
          </p:nvPr>
        </p:nvSpPr>
        <p:spPr>
          <a:xfrm>
            <a:off x="467649" y="2711652"/>
            <a:ext cx="4027346" cy="1533421"/>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 name="Shape 14"/>
          <p:cNvSpPr txBox="1"/>
          <p:nvPr>
            <p:ph idx="3" type="body"/>
          </p:nvPr>
        </p:nvSpPr>
        <p:spPr>
          <a:xfrm>
            <a:off x="4669901" y="1017274"/>
            <a:ext cx="4027346" cy="1533421"/>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5" name="Shape 15"/>
          <p:cNvSpPr txBox="1"/>
          <p:nvPr>
            <p:ph idx="4" type="body"/>
          </p:nvPr>
        </p:nvSpPr>
        <p:spPr>
          <a:xfrm>
            <a:off x="4669901" y="2711652"/>
            <a:ext cx="4027346" cy="1533421"/>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6" name="Shape 16"/>
          <p:cNvSpPr txBox="1"/>
          <p:nvPr>
            <p:ph type="title"/>
          </p:nvPr>
        </p:nvSpPr>
        <p:spPr>
          <a:xfrm>
            <a:off x="467650" y="115267"/>
            <a:ext cx="8229600" cy="420692"/>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7" name="Shape 17"/>
          <p:cNvSpPr txBox="1"/>
          <p:nvPr>
            <p:ph idx="5" type="body"/>
          </p:nvPr>
        </p:nvSpPr>
        <p:spPr>
          <a:xfrm>
            <a:off x="468312" y="548558"/>
            <a:ext cx="8229600" cy="307974"/>
          </a:xfrm>
          <a:prstGeom prst="rect">
            <a:avLst/>
          </a:prstGeom>
          <a:noFill/>
          <a:ln>
            <a:noFill/>
          </a:ln>
        </p:spPr>
        <p:txBody>
          <a:bodyPr anchorCtr="0" anchor="t" bIns="91425" lIns="91425" rIns="91425" tIns="91425"/>
          <a:lstStyle>
            <a:lvl1pPr indent="0" marL="0" rtl="0">
              <a:spcBef>
                <a:spcPts val="0"/>
              </a:spcBef>
              <a:buClr>
                <a:srgbClr val="A5A6A5"/>
              </a:buClr>
              <a:buFont typeface="Open San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_Two Content &amp; row">
    <p:spTree>
      <p:nvGrpSpPr>
        <p:cNvPr id="18" name="Shape 18"/>
        <p:cNvGrpSpPr/>
        <p:nvPr/>
      </p:nvGrpSpPr>
      <p:grpSpPr>
        <a:xfrm>
          <a:off x="0" y="0"/>
          <a:ext cx="0" cy="0"/>
          <a:chOff x="0" y="0"/>
          <a:chExt cx="0" cy="0"/>
        </a:xfrm>
      </p:grpSpPr>
      <p:sp>
        <p:nvSpPr>
          <p:cNvPr id="19" name="Shape 19"/>
          <p:cNvSpPr txBox="1"/>
          <p:nvPr>
            <p:ph idx="1" type="body"/>
          </p:nvPr>
        </p:nvSpPr>
        <p:spPr>
          <a:xfrm>
            <a:off x="467650" y="1017274"/>
            <a:ext cx="4027346" cy="1533421"/>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0" name="Shape 20"/>
          <p:cNvSpPr txBox="1"/>
          <p:nvPr>
            <p:ph idx="2" type="body"/>
          </p:nvPr>
        </p:nvSpPr>
        <p:spPr>
          <a:xfrm>
            <a:off x="467649" y="2711652"/>
            <a:ext cx="4027346" cy="1533421"/>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1" name="Shape 21"/>
          <p:cNvSpPr txBox="1"/>
          <p:nvPr>
            <p:ph idx="3" type="body"/>
          </p:nvPr>
        </p:nvSpPr>
        <p:spPr>
          <a:xfrm>
            <a:off x="4669901" y="1017274"/>
            <a:ext cx="4027346" cy="1533421"/>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2" name="Shape 22"/>
          <p:cNvSpPr txBox="1"/>
          <p:nvPr>
            <p:ph idx="4" type="body"/>
          </p:nvPr>
        </p:nvSpPr>
        <p:spPr>
          <a:xfrm>
            <a:off x="4669901" y="2711652"/>
            <a:ext cx="4027346" cy="1533421"/>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3" name="Shape 23"/>
          <p:cNvSpPr txBox="1"/>
          <p:nvPr>
            <p:ph type="title"/>
          </p:nvPr>
        </p:nvSpPr>
        <p:spPr>
          <a:xfrm>
            <a:off x="467650" y="115267"/>
            <a:ext cx="8229600" cy="420692"/>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4" name="Shape 24"/>
          <p:cNvSpPr txBox="1"/>
          <p:nvPr>
            <p:ph idx="5" type="body"/>
          </p:nvPr>
        </p:nvSpPr>
        <p:spPr>
          <a:xfrm>
            <a:off x="468312" y="548558"/>
            <a:ext cx="8229600" cy="307974"/>
          </a:xfrm>
          <a:prstGeom prst="rect">
            <a:avLst/>
          </a:prstGeom>
          <a:noFill/>
          <a:ln>
            <a:noFill/>
          </a:ln>
        </p:spPr>
        <p:txBody>
          <a:bodyPr anchorCtr="0" anchor="t" bIns="91425" lIns="91425" rIns="91425" tIns="91425"/>
          <a:lstStyle>
            <a:lvl1pPr indent="0" marL="0" rtl="0">
              <a:spcBef>
                <a:spcPts val="0"/>
              </a:spcBef>
              <a:buClr>
                <a:srgbClr val="A5A6A5"/>
              </a:buClr>
              <a:buFont typeface="Open San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4 picture+content">
    <p:spTree>
      <p:nvGrpSpPr>
        <p:cNvPr id="25" name="Shape 25"/>
        <p:cNvGrpSpPr/>
        <p:nvPr/>
      </p:nvGrpSpPr>
      <p:grpSpPr>
        <a:xfrm>
          <a:off x="0" y="0"/>
          <a:ext cx="0" cy="0"/>
          <a:chOff x="0" y="0"/>
          <a:chExt cx="0" cy="0"/>
        </a:xfrm>
      </p:grpSpPr>
      <p:sp>
        <p:nvSpPr>
          <p:cNvPr id="26" name="Shape 26"/>
          <p:cNvSpPr/>
          <p:nvPr>
            <p:ph idx="2" type="pic"/>
          </p:nvPr>
        </p:nvSpPr>
        <p:spPr>
          <a:xfrm>
            <a:off x="813852" y="1211065"/>
            <a:ext cx="1744579" cy="1265553"/>
          </a:xfrm>
          <a:prstGeom prst="rect">
            <a:avLst/>
          </a:prstGeom>
          <a:noFill/>
          <a:ln>
            <a:noFill/>
          </a:ln>
        </p:spPr>
      </p:sp>
      <p:sp>
        <p:nvSpPr>
          <p:cNvPr id="27" name="Shape 27"/>
          <p:cNvSpPr/>
          <p:nvPr>
            <p:ph idx="3" type="pic"/>
          </p:nvPr>
        </p:nvSpPr>
        <p:spPr>
          <a:xfrm>
            <a:off x="2736889" y="1218923"/>
            <a:ext cx="1744579" cy="1265553"/>
          </a:xfrm>
          <a:prstGeom prst="rect">
            <a:avLst/>
          </a:prstGeom>
          <a:noFill/>
          <a:ln>
            <a:noFill/>
          </a:ln>
        </p:spPr>
      </p:sp>
      <p:sp>
        <p:nvSpPr>
          <p:cNvPr id="28" name="Shape 28"/>
          <p:cNvSpPr/>
          <p:nvPr>
            <p:ph idx="4" type="pic"/>
          </p:nvPr>
        </p:nvSpPr>
        <p:spPr>
          <a:xfrm>
            <a:off x="4648035" y="1230241"/>
            <a:ext cx="1744579" cy="1265553"/>
          </a:xfrm>
          <a:prstGeom prst="rect">
            <a:avLst/>
          </a:prstGeom>
          <a:noFill/>
          <a:ln>
            <a:noFill/>
          </a:ln>
        </p:spPr>
      </p:sp>
      <p:sp>
        <p:nvSpPr>
          <p:cNvPr id="29" name="Shape 29"/>
          <p:cNvSpPr/>
          <p:nvPr>
            <p:ph idx="5" type="pic"/>
          </p:nvPr>
        </p:nvSpPr>
        <p:spPr>
          <a:xfrm>
            <a:off x="6592339" y="1218923"/>
            <a:ext cx="1744579" cy="1265553"/>
          </a:xfrm>
          <a:prstGeom prst="rect">
            <a:avLst/>
          </a:prstGeom>
          <a:noFill/>
          <a:ln>
            <a:noFill/>
          </a:ln>
        </p:spPr>
      </p:sp>
      <p:sp>
        <p:nvSpPr>
          <p:cNvPr id="30" name="Shape 30"/>
          <p:cNvSpPr txBox="1"/>
          <p:nvPr>
            <p:ph type="title"/>
          </p:nvPr>
        </p:nvSpPr>
        <p:spPr>
          <a:xfrm>
            <a:off x="467650" y="115267"/>
            <a:ext cx="8229600" cy="420692"/>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1" name="Shape 31"/>
          <p:cNvSpPr txBox="1"/>
          <p:nvPr>
            <p:ph idx="1" type="body"/>
          </p:nvPr>
        </p:nvSpPr>
        <p:spPr>
          <a:xfrm>
            <a:off x="468312" y="548558"/>
            <a:ext cx="8229600" cy="307974"/>
          </a:xfrm>
          <a:prstGeom prst="rect">
            <a:avLst/>
          </a:prstGeom>
          <a:noFill/>
          <a:ln>
            <a:noFill/>
          </a:ln>
        </p:spPr>
        <p:txBody>
          <a:bodyPr anchorCtr="0" anchor="t" bIns="91425" lIns="91425" rIns="91425" tIns="91425"/>
          <a:lstStyle>
            <a:lvl1pPr indent="0" marL="0" rtl="0">
              <a:spcBef>
                <a:spcPts val="0"/>
              </a:spcBef>
              <a:buClr>
                <a:srgbClr val="BFBFBF"/>
              </a:buClr>
              <a:buFont typeface="Open San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2" name="Shape 32"/>
          <p:cNvSpPr txBox="1"/>
          <p:nvPr>
            <p:ph idx="6" type="body"/>
          </p:nvPr>
        </p:nvSpPr>
        <p:spPr>
          <a:xfrm>
            <a:off x="813852" y="2589192"/>
            <a:ext cx="1744579" cy="1751800"/>
          </a:xfrm>
          <a:prstGeom prst="rect">
            <a:avLst/>
          </a:prstGeom>
          <a:noFill/>
          <a:ln>
            <a:noFill/>
          </a:ln>
        </p:spPr>
        <p:txBody>
          <a:bodyPr anchorCtr="0" anchor="t" bIns="91425" lIns="91425" rIns="91425" tIns="91425"/>
          <a:lstStyle>
            <a:lvl1pPr indent="0" marL="0" marR="0" rtl="0" algn="l">
              <a:lnSpc>
                <a:spcPct val="100000"/>
              </a:lnSpc>
              <a:spcBef>
                <a:spcPts val="180"/>
              </a:spcBef>
              <a:spcAft>
                <a:spcPts val="0"/>
              </a:spcAft>
              <a:buClr>
                <a:srgbClr val="8F9494"/>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3" name="Shape 33"/>
          <p:cNvSpPr txBox="1"/>
          <p:nvPr>
            <p:ph idx="7" type="body"/>
          </p:nvPr>
        </p:nvSpPr>
        <p:spPr>
          <a:xfrm>
            <a:off x="2736889" y="2589192"/>
            <a:ext cx="1744579" cy="1751800"/>
          </a:xfrm>
          <a:prstGeom prst="rect">
            <a:avLst/>
          </a:prstGeom>
          <a:noFill/>
          <a:ln>
            <a:noFill/>
          </a:ln>
        </p:spPr>
        <p:txBody>
          <a:bodyPr anchorCtr="0" anchor="t" bIns="91425" lIns="91425" rIns="91425" tIns="91425"/>
          <a:lstStyle>
            <a:lvl1pPr indent="0" marL="0" marR="0" rtl="0" algn="l">
              <a:lnSpc>
                <a:spcPct val="100000"/>
              </a:lnSpc>
              <a:spcBef>
                <a:spcPts val="180"/>
              </a:spcBef>
              <a:spcAft>
                <a:spcPts val="0"/>
              </a:spcAft>
              <a:buClr>
                <a:srgbClr val="8F9494"/>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4" name="Shape 34"/>
          <p:cNvSpPr txBox="1"/>
          <p:nvPr>
            <p:ph idx="8" type="body"/>
          </p:nvPr>
        </p:nvSpPr>
        <p:spPr>
          <a:xfrm>
            <a:off x="4638314" y="2589192"/>
            <a:ext cx="1744579" cy="1751800"/>
          </a:xfrm>
          <a:prstGeom prst="rect">
            <a:avLst/>
          </a:prstGeom>
          <a:noFill/>
          <a:ln>
            <a:noFill/>
          </a:ln>
        </p:spPr>
        <p:txBody>
          <a:bodyPr anchorCtr="0" anchor="t" bIns="91425" lIns="91425" rIns="91425" tIns="91425"/>
          <a:lstStyle>
            <a:lvl1pPr indent="0" marL="0" marR="0" rtl="0" algn="l">
              <a:lnSpc>
                <a:spcPct val="100000"/>
              </a:lnSpc>
              <a:spcBef>
                <a:spcPts val="180"/>
              </a:spcBef>
              <a:spcAft>
                <a:spcPts val="0"/>
              </a:spcAft>
              <a:buClr>
                <a:srgbClr val="8F9494"/>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5" name="Shape 35"/>
          <p:cNvSpPr txBox="1"/>
          <p:nvPr>
            <p:ph idx="9" type="body"/>
          </p:nvPr>
        </p:nvSpPr>
        <p:spPr>
          <a:xfrm>
            <a:off x="6592339" y="2589192"/>
            <a:ext cx="1744579" cy="1751800"/>
          </a:xfrm>
          <a:prstGeom prst="rect">
            <a:avLst/>
          </a:prstGeom>
          <a:noFill/>
          <a:ln>
            <a:noFill/>
          </a:ln>
        </p:spPr>
        <p:txBody>
          <a:bodyPr anchorCtr="0" anchor="t" bIns="91425" lIns="91425" rIns="91425" tIns="91425"/>
          <a:lstStyle>
            <a:lvl1pPr indent="0" marL="0" marR="0" rtl="0" algn="l">
              <a:lnSpc>
                <a:spcPct val="100000"/>
              </a:lnSpc>
              <a:spcBef>
                <a:spcPts val="180"/>
              </a:spcBef>
              <a:spcAft>
                <a:spcPts val="0"/>
              </a:spcAft>
              <a:buClr>
                <a:srgbClr val="8F9494"/>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36" name="Shape 36"/>
        <p:cNvGrpSpPr/>
        <p:nvPr/>
      </p:nvGrpSpPr>
      <p:grpSpPr>
        <a:xfrm>
          <a:off x="0" y="0"/>
          <a:ext cx="0" cy="0"/>
          <a:chOff x="0" y="0"/>
          <a:chExt cx="0" cy="0"/>
        </a:xfrm>
      </p:grpSpPr>
      <p:sp>
        <p:nvSpPr>
          <p:cNvPr id="37" name="Shape 37"/>
          <p:cNvSpPr txBox="1"/>
          <p:nvPr>
            <p:ph type="ctrTitle"/>
          </p:nvPr>
        </p:nvSpPr>
        <p:spPr>
          <a:xfrm>
            <a:off x="685800" y="1597819"/>
            <a:ext cx="7772400" cy="1102518"/>
          </a:xfrm>
          <a:prstGeom prst="rect">
            <a:avLst/>
          </a:prstGeom>
          <a:noFill/>
          <a:ln>
            <a:noFill/>
          </a:ln>
        </p:spPr>
        <p:txBody>
          <a:bodyPr anchorCtr="0" anchor="t" bIns="91425" lIns="91425" rIns="91425" tIns="91425"/>
          <a:lstStyle>
            <a:lvl1pPr indent="0" marL="0" marR="0" rtl="0" algn="ctr">
              <a:spcBef>
                <a:spcPts val="0"/>
              </a:spcBef>
              <a:buClr>
                <a:schemeClr val="dk1"/>
              </a:buClr>
              <a:buFont typeface="Calibri"/>
              <a:buNon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38" name="Shape 38"/>
          <p:cNvSpPr txBox="1"/>
          <p:nvPr>
            <p:ph idx="1" type="subTitle"/>
          </p:nvPr>
        </p:nvSpPr>
        <p:spPr>
          <a:xfrm>
            <a:off x="1371600" y="2914650"/>
            <a:ext cx="6400799" cy="1314449"/>
          </a:xfrm>
          <a:prstGeom prst="rect">
            <a:avLst/>
          </a:prstGeom>
          <a:noFill/>
          <a:ln>
            <a:noFill/>
          </a:ln>
        </p:spPr>
        <p:txBody>
          <a:bodyPr anchorCtr="0" anchor="t" bIns="91425" lIns="91425" rIns="91425" tIns="91425"/>
          <a:lstStyle>
            <a:lvl1pPr indent="0" marL="0" marR="0" rtl="0" algn="ctr">
              <a:spcBef>
                <a:spcPts val="640"/>
              </a:spcBef>
              <a:buClr>
                <a:srgbClr val="888888"/>
              </a:buClr>
              <a:buFont typeface="Arial"/>
              <a:buNone/>
              <a:defRPr/>
            </a:lvl1pPr>
            <a:lvl2pPr indent="0" marL="457200" marR="0" rtl="0" algn="ctr">
              <a:spcBef>
                <a:spcPts val="560"/>
              </a:spcBef>
              <a:buClr>
                <a:srgbClr val="888888"/>
              </a:buClr>
              <a:buFont typeface="Arial"/>
              <a:buNone/>
              <a:defRPr/>
            </a:lvl2pPr>
            <a:lvl3pPr indent="0" marL="914400" marR="0" rtl="0" algn="ctr">
              <a:spcBef>
                <a:spcPts val="480"/>
              </a:spcBef>
              <a:buClr>
                <a:srgbClr val="888888"/>
              </a:buClr>
              <a:buFont typeface="Arial"/>
              <a:buNone/>
              <a:defRPr/>
            </a:lvl3pPr>
            <a:lvl4pPr indent="0" marL="1371600" marR="0" rtl="0" algn="ctr">
              <a:spcBef>
                <a:spcPts val="400"/>
              </a:spcBef>
              <a:buClr>
                <a:srgbClr val="888888"/>
              </a:buClr>
              <a:buFont typeface="Arial"/>
              <a:buNone/>
              <a:defRPr/>
            </a:lvl4pPr>
            <a:lvl5pPr indent="0" marL="1828800" marR="0" rtl="0" algn="ctr">
              <a:spcBef>
                <a:spcPts val="400"/>
              </a:spcBef>
              <a:buClr>
                <a:srgbClr val="888888"/>
              </a:buClr>
              <a:buFont typeface="Arial"/>
              <a:buNone/>
              <a:defRPr/>
            </a:lvl5pPr>
            <a:lvl6pPr indent="0" marL="2286000" marR="0" rtl="0" algn="ctr">
              <a:spcBef>
                <a:spcPts val="400"/>
              </a:spcBef>
              <a:buClr>
                <a:srgbClr val="888888"/>
              </a:buClr>
              <a:buFont typeface="Arial"/>
              <a:buNone/>
              <a:defRPr/>
            </a:lvl6pPr>
            <a:lvl7pPr indent="0" marL="2743200" marR="0" rtl="0" algn="ctr">
              <a:spcBef>
                <a:spcPts val="400"/>
              </a:spcBef>
              <a:buClr>
                <a:srgbClr val="888888"/>
              </a:buClr>
              <a:buFont typeface="Arial"/>
              <a:buNone/>
              <a:defRPr/>
            </a:lvl7pPr>
            <a:lvl8pPr indent="0" marL="3200400" marR="0" rtl="0" algn="ctr">
              <a:spcBef>
                <a:spcPts val="400"/>
              </a:spcBef>
              <a:buClr>
                <a:srgbClr val="888888"/>
              </a:buClr>
              <a:buFont typeface="Arial"/>
              <a:buNone/>
              <a:defRPr/>
            </a:lvl8pPr>
            <a:lvl9pPr indent="0" marL="3657600" marR="0" rtl="0" algn="ctr">
              <a:spcBef>
                <a:spcPts val="400"/>
              </a:spcBef>
              <a:buClr>
                <a:srgbClr val="888888"/>
              </a:buClr>
              <a:buFont typeface="Arial"/>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9" name="Shape 39"/>
        <p:cNvGrpSpPr/>
        <p:nvPr/>
      </p:nvGrpSpPr>
      <p:grpSpPr>
        <a:xfrm>
          <a:off x="0" y="0"/>
          <a:ext cx="0" cy="0"/>
          <a:chOff x="0" y="0"/>
          <a:chExt cx="0" cy="0"/>
        </a:xfrm>
      </p:grpSpPr>
      <p:sp>
        <p:nvSpPr>
          <p:cNvPr id="40" name="Shape 40"/>
          <p:cNvSpPr txBox="1"/>
          <p:nvPr>
            <p:ph type="title"/>
          </p:nvPr>
        </p:nvSpPr>
        <p:spPr>
          <a:xfrm>
            <a:off x="457200" y="205979"/>
            <a:ext cx="8229600" cy="857250"/>
          </a:xfrm>
          <a:prstGeom prst="rect">
            <a:avLst/>
          </a:prstGeom>
          <a:noFill/>
          <a:ln>
            <a:noFill/>
          </a:ln>
        </p:spPr>
        <p:txBody>
          <a:bodyPr anchorCtr="0" anchor="t" bIns="91425" lIns="91425" rIns="91425" tIns="91425"/>
          <a:lstStyle>
            <a:lvl1pPr rtl="0" algn="ctr">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1" name="Shape 4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2" name="Shape 42"/>
        <p:cNvGrpSpPr/>
        <p:nvPr/>
      </p:nvGrpSpPr>
      <p:grpSpPr>
        <a:xfrm>
          <a:off x="0" y="0"/>
          <a:ext cx="0" cy="0"/>
          <a:chOff x="0" y="0"/>
          <a:chExt cx="0" cy="0"/>
        </a:xfrm>
      </p:grpSpPr>
      <p:sp>
        <p:nvSpPr>
          <p:cNvPr id="43" name="Shape 43"/>
          <p:cNvSpPr txBox="1"/>
          <p:nvPr>
            <p:ph type="title"/>
          </p:nvPr>
        </p:nvSpPr>
        <p:spPr>
          <a:xfrm>
            <a:off x="457200" y="204786"/>
            <a:ext cx="3008313" cy="871538"/>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4" name="Shape 44"/>
          <p:cNvSpPr txBox="1"/>
          <p:nvPr>
            <p:ph idx="1" type="body"/>
          </p:nvPr>
        </p:nvSpPr>
        <p:spPr>
          <a:xfrm>
            <a:off x="3575050" y="204788"/>
            <a:ext cx="5111750" cy="4389834"/>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5" name="Shape 45"/>
          <p:cNvSpPr txBox="1"/>
          <p:nvPr>
            <p:ph idx="2" type="body"/>
          </p:nvPr>
        </p:nvSpPr>
        <p:spPr>
          <a:xfrm>
            <a:off x="457200" y="1076325"/>
            <a:ext cx="3008313" cy="3518296"/>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9" Type="http://schemas.openxmlformats.org/officeDocument/2006/relationships/theme" Target="../theme/theme3.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2" Type="http://schemas.openxmlformats.org/officeDocument/2006/relationships/slideLayout" Target="../slideLayouts/slideLayout2.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 Type="http://schemas.openxmlformats.org/officeDocument/2006/relationships/slideLayout" Target="../slideLayouts/slideLayout1.xml"/><Relationship Id="rId4" Type="http://schemas.openxmlformats.org/officeDocument/2006/relationships/slideLayout" Target="../slideLayouts/slideLayout4.xml"/><Relationship Id="rId10" Type="http://schemas.openxmlformats.org/officeDocument/2006/relationships/slideLayout" Target="../slideLayouts/slideLayout10.xml"/><Relationship Id="rId3" Type="http://schemas.openxmlformats.org/officeDocument/2006/relationships/slideLayout" Target="../slideLayouts/slideLayout3.xml"/><Relationship Id="rId11" Type="http://schemas.openxmlformats.org/officeDocument/2006/relationships/slideLayout" Target="../slideLayouts/slideLayout11.xml"/><Relationship Id="rId9" Type="http://schemas.openxmlformats.org/officeDocument/2006/relationships/slideLayout" Target="../slideLayouts/slideLayout9.xml"/><Relationship Id="rId6" Type="http://schemas.openxmlformats.org/officeDocument/2006/relationships/slideLayout" Target="../slideLayouts/slideLayout6.xml"/><Relationship Id="rId5" Type="http://schemas.openxmlformats.org/officeDocument/2006/relationships/slideLayout" Target="../slideLayouts/slideLayout5.xml"/><Relationship Id="rId8" Type="http://schemas.openxmlformats.org/officeDocument/2006/relationships/slideLayout" Target="../slideLayouts/slideLayout8.xml"/><Relationship Id="rId7"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02.png"/><Relationship Id="rId3" Type="http://schemas.openxmlformats.org/officeDocument/2006/relationships/image" Target="../media/image00.png"/><Relationship Id="rId5" Type="http://schemas.openxmlformats.org/officeDocument/2006/relationships/image" Target="../media/image0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01.png"/><Relationship Id="rId3" Type="http://schemas.openxmlformats.org/officeDocument/2006/relationships/image" Target="../media/image08.png"/><Relationship Id="rId6" Type="http://schemas.openxmlformats.org/officeDocument/2006/relationships/image" Target="../media/image31.jpg"/><Relationship Id="rId5" Type="http://schemas.openxmlformats.org/officeDocument/2006/relationships/image" Target="../media/image35.jpg"/><Relationship Id="rId8" Type="http://schemas.openxmlformats.org/officeDocument/2006/relationships/image" Target="../media/image38.jpg"/><Relationship Id="rId7" Type="http://schemas.openxmlformats.org/officeDocument/2006/relationships/image" Target="../media/image37.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9.jpg"/><Relationship Id="rId3" Type="http://schemas.openxmlformats.org/officeDocument/2006/relationships/image" Target="../media/image64.jpg"/><Relationship Id="rId6" Type="http://schemas.openxmlformats.org/officeDocument/2006/relationships/image" Target="../media/image08.png"/><Relationship Id="rId5" Type="http://schemas.openxmlformats.org/officeDocument/2006/relationships/image" Target="../media/image41.jpg"/><Relationship Id="rId7" Type="http://schemas.openxmlformats.org/officeDocument/2006/relationships/image" Target="../media/image0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01.png"/><Relationship Id="rId3" Type="http://schemas.openxmlformats.org/officeDocument/2006/relationships/image" Target="../media/image0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6.png"/><Relationship Id="rId3"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03.png"/><Relationship Id="rId3" Type="http://schemas.openxmlformats.org/officeDocument/2006/relationships/image" Target="../media/image06.jpg"/><Relationship Id="rId5" Type="http://schemas.openxmlformats.org/officeDocument/2006/relationships/image" Target="../media/image0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interactivos.lanacion.com.ar/declaraciones-juradas/" TargetMode="External"/><Relationship Id="rId3" Type="http://schemas.openxmlformats.org/officeDocument/2006/relationships/hyperlink" Target="http://subsidiosalcampo.org.mx/desarrolladores/datos-abierto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 Id="rId3"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2.jpg"/><Relationship Id="rId3" Type="http://schemas.openxmlformats.org/officeDocument/2006/relationships/image" Target="../media/image47.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7.jpg"/><Relationship Id="rId3" Type="http://schemas.openxmlformats.org/officeDocument/2006/relationships/image" Target="../media/image45.png"/><Relationship Id="rId5" Type="http://schemas.openxmlformats.org/officeDocument/2006/relationships/image" Target="../media/image42.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7.jpg"/><Relationship Id="rId3" Type="http://schemas.openxmlformats.org/officeDocument/2006/relationships/image" Target="../media/image48.jpg"/><Relationship Id="rId6" Type="http://schemas.openxmlformats.org/officeDocument/2006/relationships/image" Target="../media/image66.png"/><Relationship Id="rId5" Type="http://schemas.openxmlformats.org/officeDocument/2006/relationships/image" Target="../media/image42.jpg"/><Relationship Id="rId7" Type="http://schemas.openxmlformats.org/officeDocument/2006/relationships/image" Target="../media/image49.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47.jpg"/><Relationship Id="rId3" Type="http://schemas.openxmlformats.org/officeDocument/2006/relationships/hyperlink" Target="Three%20workshops%20of%20Open%20Data%20in%20Aceh.docx" TargetMode="External"/><Relationship Id="rId5" Type="http://schemas.openxmlformats.org/officeDocument/2006/relationships/image" Target="../media/image42.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 Id="rId10" Type="http://schemas.openxmlformats.org/officeDocument/2006/relationships/image" Target="../media/image52.png"/><Relationship Id="rId4" Type="http://schemas.openxmlformats.org/officeDocument/2006/relationships/image" Target="../media/image42.jpg"/><Relationship Id="rId3" Type="http://schemas.openxmlformats.org/officeDocument/2006/relationships/image" Target="../media/image47.jpg"/><Relationship Id="rId9" Type="http://schemas.openxmlformats.org/officeDocument/2006/relationships/image" Target="../media/image50.png"/><Relationship Id="rId6" Type="http://schemas.openxmlformats.org/officeDocument/2006/relationships/image" Target="../media/image55.png"/><Relationship Id="rId5" Type="http://schemas.openxmlformats.org/officeDocument/2006/relationships/image" Target="../media/image08.png"/><Relationship Id="rId8" Type="http://schemas.openxmlformats.org/officeDocument/2006/relationships/image" Target="../media/image51.png"/><Relationship Id="rId7" Type="http://schemas.openxmlformats.org/officeDocument/2006/relationships/image" Target="../media/image5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2.jpg"/><Relationship Id="rId3" Type="http://schemas.openxmlformats.org/officeDocument/2006/relationships/image" Target="../media/image47.jpg"/><Relationship Id="rId9" Type="http://schemas.openxmlformats.org/officeDocument/2006/relationships/image" Target="../media/image58.png"/><Relationship Id="rId6" Type="http://schemas.openxmlformats.org/officeDocument/2006/relationships/image" Target="../media/image53.png"/><Relationship Id="rId5" Type="http://schemas.openxmlformats.org/officeDocument/2006/relationships/image" Target="../media/image08.png"/><Relationship Id="rId8" Type="http://schemas.openxmlformats.org/officeDocument/2006/relationships/image" Target="../media/image57.png"/><Relationship Id="rId7" Type="http://schemas.openxmlformats.org/officeDocument/2006/relationships/image" Target="../media/image5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 Id="rId3" Type="http://schemas.openxmlformats.org/officeDocument/2006/relationships/image" Target="../media/image6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07.png"/><Relationship Id="rId3" Type="http://schemas.openxmlformats.org/officeDocument/2006/relationships/image" Target="../media/image09.png"/><Relationship Id="rId6" Type="http://schemas.openxmlformats.org/officeDocument/2006/relationships/image" Target="../media/image13.png"/><Relationship Id="rId5" Type="http://schemas.openxmlformats.org/officeDocument/2006/relationships/image" Target="../media/image05.png"/><Relationship Id="rId8" Type="http://schemas.openxmlformats.org/officeDocument/2006/relationships/image" Target="../media/image01.png"/><Relationship Id="rId7" Type="http://schemas.openxmlformats.org/officeDocument/2006/relationships/image" Target="../media/image0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2.jpg"/><Relationship Id="rId3" Type="http://schemas.openxmlformats.org/officeDocument/2006/relationships/image" Target="../media/image47.jpg"/><Relationship Id="rId6" Type="http://schemas.openxmlformats.org/officeDocument/2006/relationships/image" Target="../media/image59.png"/><Relationship Id="rId5" Type="http://schemas.openxmlformats.org/officeDocument/2006/relationships/image" Target="../media/image0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2.jpg"/><Relationship Id="rId3" Type="http://schemas.openxmlformats.org/officeDocument/2006/relationships/image" Target="../media/image47.jpg"/><Relationship Id="rId6" Type="http://schemas.openxmlformats.org/officeDocument/2006/relationships/image" Target="../media/image60.jpg"/><Relationship Id="rId5" Type="http://schemas.openxmlformats.org/officeDocument/2006/relationships/image" Target="../media/image0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42.jpg"/><Relationship Id="rId3" Type="http://schemas.openxmlformats.org/officeDocument/2006/relationships/image" Target="../media/image47.jpg"/><Relationship Id="rId6" Type="http://schemas.openxmlformats.org/officeDocument/2006/relationships/image" Target="../media/image63.png"/><Relationship Id="rId5" Type="http://schemas.openxmlformats.org/officeDocument/2006/relationships/image" Target="../media/image0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42.jpg"/><Relationship Id="rId3" Type="http://schemas.openxmlformats.org/officeDocument/2006/relationships/image" Target="../media/image47.jpg"/><Relationship Id="rId5" Type="http://schemas.openxmlformats.org/officeDocument/2006/relationships/image" Target="../media/image0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42.jpg"/><Relationship Id="rId3" Type="http://schemas.openxmlformats.org/officeDocument/2006/relationships/image" Target="../media/image47.jpg"/><Relationship Id="rId5" Type="http://schemas.openxmlformats.org/officeDocument/2006/relationships/image" Target="../media/image0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2.jpg"/><Relationship Id="rId3" Type="http://schemas.openxmlformats.org/officeDocument/2006/relationships/image" Target="../media/image47.jpg"/><Relationship Id="rId5" Type="http://schemas.openxmlformats.org/officeDocument/2006/relationships/image" Target="../media/image0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hyperlink" Target="http://data.bandaacehkota.info/group/dishubkominfo-banda-aceh" TargetMode="External"/><Relationship Id="rId3" Type="http://schemas.openxmlformats.org/officeDocument/2006/relationships/hyperlink" Target="http://data.bandaacehkota.info/group/dishubkominfo-banda-aceh" TargetMode="External"/><Relationship Id="rId6" Type="http://schemas.openxmlformats.org/officeDocument/2006/relationships/image" Target="../media/image47.jpg"/><Relationship Id="rId5" Type="http://schemas.openxmlformats.org/officeDocument/2006/relationships/image" Target="../media/image65.png"/><Relationship Id="rId8" Type="http://schemas.openxmlformats.org/officeDocument/2006/relationships/image" Target="../media/image08.png"/><Relationship Id="rId7" Type="http://schemas.openxmlformats.org/officeDocument/2006/relationships/image" Target="../media/image42.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42.jpg"/><Relationship Id="rId3" Type="http://schemas.openxmlformats.org/officeDocument/2006/relationships/image" Target="../media/image47.jpg"/><Relationship Id="rId6" Type="http://schemas.openxmlformats.org/officeDocument/2006/relationships/image" Target="../media/image67.jpg"/><Relationship Id="rId5" Type="http://schemas.openxmlformats.org/officeDocument/2006/relationships/image" Target="../media/image0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 Id="rId3" Type="http://schemas.openxmlformats.org/officeDocument/2006/relationships/image" Target="../media/image6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3" Type="http://schemas.openxmlformats.org/officeDocument/2006/relationships/image" Target="../media/image11.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 Id="rId3" Type="http://schemas.openxmlformats.org/officeDocument/2006/relationships/image" Target="../media/image6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 Id="rId3" Type="http://schemas.openxmlformats.org/officeDocument/2006/relationships/image" Target="../media/image6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 Id="rId3" Type="http://schemas.openxmlformats.org/officeDocument/2006/relationships/image" Target="../media/image7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 Id="rId10" Type="http://schemas.openxmlformats.org/officeDocument/2006/relationships/image" Target="../media/image99.png"/><Relationship Id="rId4" Type="http://schemas.openxmlformats.org/officeDocument/2006/relationships/image" Target="../media/image71.png"/><Relationship Id="rId11" Type="http://schemas.openxmlformats.org/officeDocument/2006/relationships/image" Target="../media/image79.png"/><Relationship Id="rId3" Type="http://schemas.openxmlformats.org/officeDocument/2006/relationships/image" Target="../media/image77.png"/><Relationship Id="rId9" Type="http://schemas.openxmlformats.org/officeDocument/2006/relationships/image" Target="../media/image76.png"/><Relationship Id="rId6" Type="http://schemas.openxmlformats.org/officeDocument/2006/relationships/image" Target="../media/image75.png"/><Relationship Id="rId5" Type="http://schemas.openxmlformats.org/officeDocument/2006/relationships/image" Target="../media/image73.png"/><Relationship Id="rId8" Type="http://schemas.openxmlformats.org/officeDocument/2006/relationships/image" Target="../media/image74.png"/><Relationship Id="rId7" Type="http://schemas.openxmlformats.org/officeDocument/2006/relationships/image" Target="../media/image7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81.png"/><Relationship Id="rId3" Type="http://schemas.openxmlformats.org/officeDocument/2006/relationships/image" Target="../media/image61.png"/><Relationship Id="rId5" Type="http://schemas.openxmlformats.org/officeDocument/2006/relationships/image" Target="../media/image80.jp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97.png"/><Relationship Id="rId3" Type="http://schemas.openxmlformats.org/officeDocument/2006/relationships/image" Target="../media/image87.jp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 Id="rId3" Type="http://schemas.openxmlformats.org/officeDocument/2006/relationships/image" Target="../media/image6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97.png"/><Relationship Id="rId3" Type="http://schemas.openxmlformats.org/officeDocument/2006/relationships/image" Target="../media/image87.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 Id="rId3" Type="http://schemas.openxmlformats.org/officeDocument/2006/relationships/image" Target="../media/image6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 Id="rId3" Type="http://schemas.openxmlformats.org/officeDocument/2006/relationships/image" Target="../media/image7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3" Type="http://schemas.openxmlformats.org/officeDocument/2006/relationships/image" Target="../media/image10.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 Id="rId3" Type="http://schemas.openxmlformats.org/officeDocument/2006/relationships/image" Target="../media/image6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82.png"/><Relationship Id="rId3" Type="http://schemas.openxmlformats.org/officeDocument/2006/relationships/image" Target="../media/image6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 Id="rId4" Type="http://schemas.openxmlformats.org/officeDocument/2006/relationships/image" Target="../media/image84.png"/><Relationship Id="rId3" Type="http://schemas.openxmlformats.org/officeDocument/2006/relationships/image" Target="../media/image83.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 Id="rId3" Type="http://schemas.openxmlformats.org/officeDocument/2006/relationships/image" Target="../media/image12.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 Id="rId4" Type="http://schemas.openxmlformats.org/officeDocument/2006/relationships/image" Target="../media/image08.png"/><Relationship Id="rId3" Type="http://schemas.openxmlformats.org/officeDocument/2006/relationships/image" Target="../media/image01.png"/><Relationship Id="rId6" Type="http://schemas.openxmlformats.org/officeDocument/2006/relationships/image" Target="../media/image85.jpg"/><Relationship Id="rId5" Type="http://schemas.openxmlformats.org/officeDocument/2006/relationships/hyperlink" Target="http://perkumpulanidea.or.id/" TargetMode="External"/><Relationship Id="rId8" Type="http://schemas.openxmlformats.org/officeDocument/2006/relationships/image" Target="../media/image92.png"/><Relationship Id="rId7" Type="http://schemas.openxmlformats.org/officeDocument/2006/relationships/image" Target="../media/image86.jp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 Id="rId3" Type="http://schemas.openxmlformats.org/officeDocument/2006/relationships/image" Target="../media/image9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 Id="rId4" Type="http://schemas.openxmlformats.org/officeDocument/2006/relationships/image" Target="../media/image88.png"/><Relationship Id="rId3" Type="http://schemas.openxmlformats.org/officeDocument/2006/relationships/hyperlink" Target="http://www.lguopendata.ph/" TargetMode="External"/><Relationship Id="rId6" Type="http://schemas.openxmlformats.org/officeDocument/2006/relationships/image" Target="../media/image93.png"/><Relationship Id="rId5" Type="http://schemas.openxmlformats.org/officeDocument/2006/relationships/image" Target="../media/image91.jpg"/><Relationship Id="rId8" Type="http://schemas.openxmlformats.org/officeDocument/2006/relationships/image" Target="../media/image08.png"/><Relationship Id="rId7" Type="http://schemas.openxmlformats.org/officeDocument/2006/relationships/image" Target="../media/image01.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 Id="rId4" Type="http://schemas.openxmlformats.org/officeDocument/2006/relationships/image" Target="../media/image90.png"/><Relationship Id="rId3" Type="http://schemas.openxmlformats.org/officeDocument/2006/relationships/image" Target="../media/image89.jpg"/><Relationship Id="rId6" Type="http://schemas.openxmlformats.org/officeDocument/2006/relationships/image" Target="../media/image96.png"/><Relationship Id="rId5" Type="http://schemas.openxmlformats.org/officeDocument/2006/relationships/image" Target="../media/image95.png"/><Relationship Id="rId8" Type="http://schemas.openxmlformats.org/officeDocument/2006/relationships/image" Target="../media/image08.png"/><Relationship Id="rId7" Type="http://schemas.openxmlformats.org/officeDocument/2006/relationships/image" Target="../media/image01.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media/image08.png"/><Relationship Id="rId3" Type="http://schemas.openxmlformats.org/officeDocument/2006/relationships/image" Target="../media/image01.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 Id="rId3" Type="http://schemas.openxmlformats.org/officeDocument/2006/relationships/image" Target="../media/image0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3" Type="http://schemas.openxmlformats.org/officeDocument/2006/relationships/image" Target="../media/image12.jp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98.png"/><Relationship Id="rId3" Type="http://schemas.openxmlformats.org/officeDocument/2006/relationships/hyperlink" Target="http://creativecommons.org/licenses/by/4.0/" TargetMode="External"/><Relationship Id="rId6" Type="http://schemas.openxmlformats.org/officeDocument/2006/relationships/image" Target="../media/image08.png"/><Relationship Id="rId5" Type="http://schemas.openxmlformats.org/officeDocument/2006/relationships/image" Target="../media/image0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 Id="rId10" Type="http://schemas.openxmlformats.org/officeDocument/2006/relationships/image" Target="../media/image02.png"/><Relationship Id="rId4" Type="http://schemas.openxmlformats.org/officeDocument/2006/relationships/image" Target="../media/image01.png"/><Relationship Id="rId3" Type="http://schemas.openxmlformats.org/officeDocument/2006/relationships/image" Target="../media/image08.png"/><Relationship Id="rId9" Type="http://schemas.openxmlformats.org/officeDocument/2006/relationships/image" Target="../media/image16.png"/><Relationship Id="rId6" Type="http://schemas.openxmlformats.org/officeDocument/2006/relationships/image" Target="../media/image20.png"/><Relationship Id="rId5" Type="http://schemas.openxmlformats.org/officeDocument/2006/relationships/image" Target="../media/image17.jpg"/><Relationship Id="rId8" Type="http://schemas.openxmlformats.org/officeDocument/2006/relationships/image" Target="../media/image15.jpg"/><Relationship Id="rId7" Type="http://schemas.openxmlformats.org/officeDocument/2006/relationships/image" Target="../media/image21.png"/></Relationships>
</file>

<file path=ppt/slides/_rels/slide9.xml.rels><?xml version="1.0" encoding="UTF-8" standalone="yes"?><Relationships xmlns="http://schemas.openxmlformats.org/package/2006/relationships"><Relationship Id="rId19" Type="http://schemas.openxmlformats.org/officeDocument/2006/relationships/image" Target="../media/image36.png"/><Relationship Id="rId18" Type="http://schemas.openxmlformats.org/officeDocument/2006/relationships/image" Target="../media/image34.png"/><Relationship Id="rId17" Type="http://schemas.openxmlformats.org/officeDocument/2006/relationships/image" Target="../media/image32.jpg"/><Relationship Id="rId16" Type="http://schemas.openxmlformats.org/officeDocument/2006/relationships/image" Target="../media/image26.png"/><Relationship Id="rId15" Type="http://schemas.openxmlformats.org/officeDocument/2006/relationships/image" Target="../media/image28.png"/><Relationship Id="rId14" Type="http://schemas.openxmlformats.org/officeDocument/2006/relationships/image" Target="../media/image25.png"/><Relationship Id="rId12" Type="http://schemas.openxmlformats.org/officeDocument/2006/relationships/image" Target="../media/image30.jpg"/><Relationship Id="rId2" Type="http://schemas.openxmlformats.org/officeDocument/2006/relationships/notesSlide" Target="../notesSlides/notesSlide9.xml"/><Relationship Id="rId13" Type="http://schemas.openxmlformats.org/officeDocument/2006/relationships/image" Target="../media/image29.jpg"/><Relationship Id="rId1" Type="http://schemas.openxmlformats.org/officeDocument/2006/relationships/slideLayout" Target="../slideLayouts/slideLayout1.xml"/><Relationship Id="rId10" Type="http://schemas.openxmlformats.org/officeDocument/2006/relationships/image" Target="../media/image23.jpg"/><Relationship Id="rId4" Type="http://schemas.openxmlformats.org/officeDocument/2006/relationships/image" Target="../media/image01.png"/><Relationship Id="rId11" Type="http://schemas.openxmlformats.org/officeDocument/2006/relationships/image" Target="../media/image27.png"/><Relationship Id="rId3" Type="http://schemas.openxmlformats.org/officeDocument/2006/relationships/image" Target="../media/image08.png"/><Relationship Id="rId20" Type="http://schemas.openxmlformats.org/officeDocument/2006/relationships/image" Target="../media/image33.png"/><Relationship Id="rId9" Type="http://schemas.openxmlformats.org/officeDocument/2006/relationships/image" Target="../media/image40.jpg"/><Relationship Id="rId6" Type="http://schemas.openxmlformats.org/officeDocument/2006/relationships/image" Target="../media/image19.png"/><Relationship Id="rId5" Type="http://schemas.openxmlformats.org/officeDocument/2006/relationships/image" Target="../media/image18.png"/><Relationship Id="rId8" Type="http://schemas.openxmlformats.org/officeDocument/2006/relationships/image" Target="../media/image22.jpg"/><Relationship Id="rId7"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p:nvPr/>
        </p:nvSpPr>
        <p:spPr>
          <a:xfrm>
            <a:off x="0" y="0"/>
            <a:ext cx="9144000" cy="5143499"/>
          </a:xfrm>
          <a:prstGeom prst="rect">
            <a:avLst/>
          </a:prstGeom>
          <a:solidFill>
            <a:srgbClr val="FFFFFF"/>
          </a:solidFill>
          <a:ln>
            <a:noFill/>
          </a:ln>
        </p:spPr>
        <p:txBody>
          <a:bodyPr anchorCtr="0" anchor="ctr" bIns="0" lIns="0" rIns="0" tIns="0">
            <a:noAutofit/>
          </a:bodyPr>
          <a:lstStyle/>
          <a:p>
            <a:pPr indent="0" lvl="0" marL="0" marR="0" rtl="0" algn="ctr">
              <a:spcBef>
                <a:spcPts val="0"/>
              </a:spcBef>
              <a:buNone/>
            </a:pPr>
            <a:r>
              <a:t/>
            </a:r>
            <a:endParaRPr b="0" baseline="0" i="0" sz="1400" u="none" cap="none" strike="noStrike">
              <a:solidFill>
                <a:srgbClr val="252727"/>
              </a:solidFill>
              <a:latin typeface="Arial"/>
              <a:ea typeface="Arial"/>
              <a:cs typeface="Arial"/>
              <a:sym typeface="Arial"/>
            </a:endParaRPr>
          </a:p>
        </p:txBody>
      </p:sp>
      <p:sp>
        <p:nvSpPr>
          <p:cNvPr id="94" name="Shape 94"/>
          <p:cNvSpPr/>
          <p:nvPr/>
        </p:nvSpPr>
        <p:spPr>
          <a:xfrm>
            <a:off x="2038499" y="4552950"/>
            <a:ext cx="4971901" cy="276998"/>
          </a:xfrm>
          <a:prstGeom prst="rect">
            <a:avLst/>
          </a:prstGeom>
          <a:noFill/>
          <a:ln>
            <a:noFill/>
          </a:ln>
        </p:spPr>
        <p:txBody>
          <a:bodyPr anchorCtr="0" anchor="t" bIns="45700" lIns="45700" rIns="45700" tIns="45700">
            <a:noAutofit/>
          </a:bodyPr>
          <a:lstStyle/>
          <a:p>
            <a:pPr indent="0" lvl="0" marL="0" marR="0" rtl="0" algn="ctr">
              <a:spcBef>
                <a:spcPts val="0"/>
              </a:spcBef>
              <a:buSzPct val="25000"/>
              <a:buNone/>
            </a:pPr>
            <a:r>
              <a:rPr b="0" baseline="0" i="0" lang="de-DE" sz="1200" u="none" cap="none" strike="noStrike">
                <a:solidFill>
                  <a:srgbClr val="3F3F3F"/>
                </a:solidFill>
                <a:latin typeface="Arial"/>
                <a:ea typeface="Arial"/>
                <a:cs typeface="Arial"/>
                <a:sym typeface="Arial"/>
              </a:rPr>
              <a:t>www.labs.webfoundation.org	@ODLabJkt</a:t>
            </a:r>
          </a:p>
        </p:txBody>
      </p:sp>
      <p:pic>
        <p:nvPicPr>
          <p:cNvPr id="95" name="Shape 95"/>
          <p:cNvPicPr preferRelativeResize="0"/>
          <p:nvPr/>
        </p:nvPicPr>
        <p:blipFill rotWithShape="1">
          <a:blip r:embed="rId3">
            <a:alphaModFix/>
          </a:blip>
          <a:srcRect b="0" l="0" r="0" t="0"/>
          <a:stretch/>
        </p:blipFill>
        <p:spPr>
          <a:xfrm>
            <a:off x="5194973" y="4629150"/>
            <a:ext cx="154750" cy="125824"/>
          </a:xfrm>
          <a:prstGeom prst="rect">
            <a:avLst/>
          </a:prstGeom>
          <a:noFill/>
          <a:ln>
            <a:noFill/>
          </a:ln>
        </p:spPr>
      </p:pic>
      <p:pic>
        <p:nvPicPr>
          <p:cNvPr id="96" name="Shape 96"/>
          <p:cNvPicPr preferRelativeResize="0"/>
          <p:nvPr/>
        </p:nvPicPr>
        <p:blipFill rotWithShape="1">
          <a:blip r:embed="rId4">
            <a:alphaModFix/>
          </a:blip>
          <a:srcRect b="0" l="0" r="0" t="0"/>
          <a:stretch/>
        </p:blipFill>
        <p:spPr>
          <a:xfrm>
            <a:off x="2819400" y="3409950"/>
            <a:ext cx="1549869" cy="1001208"/>
          </a:xfrm>
          <a:prstGeom prst="rect">
            <a:avLst/>
          </a:prstGeom>
          <a:noFill/>
          <a:ln>
            <a:noFill/>
          </a:ln>
        </p:spPr>
      </p:pic>
      <p:pic>
        <p:nvPicPr>
          <p:cNvPr id="97" name="Shape 97"/>
          <p:cNvPicPr preferRelativeResize="0"/>
          <p:nvPr/>
        </p:nvPicPr>
        <p:blipFill rotWithShape="1">
          <a:blip r:embed="rId5">
            <a:alphaModFix/>
          </a:blip>
          <a:srcRect b="0" l="0" r="0" t="0"/>
          <a:stretch/>
        </p:blipFill>
        <p:spPr>
          <a:xfrm>
            <a:off x="4763508" y="3714750"/>
            <a:ext cx="1624927" cy="422007"/>
          </a:xfrm>
          <a:prstGeom prst="rect">
            <a:avLst/>
          </a:prstGeom>
          <a:noFill/>
          <a:ln>
            <a:noFill/>
          </a:ln>
        </p:spPr>
      </p:pic>
      <p:sp>
        <p:nvSpPr>
          <p:cNvPr id="98" name="Shape 98"/>
          <p:cNvSpPr txBox="1"/>
          <p:nvPr>
            <p:ph type="title"/>
          </p:nvPr>
        </p:nvSpPr>
        <p:spPr>
          <a:xfrm>
            <a:off x="1524000" y="666750"/>
            <a:ext cx="6085550" cy="2895600"/>
          </a:xfrm>
          <a:prstGeom prst="rect">
            <a:avLst/>
          </a:prstGeom>
          <a:noFill/>
          <a:ln>
            <a:noFill/>
          </a:ln>
        </p:spPr>
        <p:txBody>
          <a:bodyPr anchorCtr="0" anchor="t" bIns="45700" lIns="91425" rIns="91425" tIns="45700">
            <a:noAutofit/>
          </a:bodyPr>
          <a:lstStyle/>
          <a:p>
            <a:pPr indent="0" lvl="0" marL="0" marR="0" rtl="0" algn="ctr">
              <a:spcBef>
                <a:spcPts val="0"/>
              </a:spcBef>
              <a:spcAft>
                <a:spcPts val="2400"/>
              </a:spcAft>
              <a:buClr>
                <a:srgbClr val="3F3F3F"/>
              </a:buClr>
              <a:buSzPct val="25000"/>
              <a:buFont typeface="Arial"/>
              <a:buNone/>
            </a:pPr>
            <a:r>
              <a:rPr b="0" baseline="0" i="0" lang="de-DE" sz="4000" u="none" cap="none" strike="noStrike">
                <a:solidFill>
                  <a:srgbClr val="3F3F3F"/>
                </a:solidFill>
                <a:latin typeface="Arial"/>
                <a:ea typeface="Arial"/>
                <a:cs typeface="Arial"/>
                <a:sym typeface="Arial"/>
              </a:rPr>
              <a:t>A Right to Data?</a:t>
            </a:r>
            <a:br>
              <a:rPr b="0" baseline="0" i="0" lang="de-DE" sz="3600" u="none" cap="none" strike="noStrike">
                <a:solidFill>
                  <a:srgbClr val="3F3F3F"/>
                </a:solidFill>
                <a:latin typeface="Arial"/>
                <a:ea typeface="Arial"/>
                <a:cs typeface="Arial"/>
                <a:sym typeface="Arial"/>
              </a:rPr>
            </a:br>
            <a:br>
              <a:rPr b="0" baseline="0" i="0" lang="de-DE" sz="3600" u="none" cap="none" strike="noStrike">
                <a:solidFill>
                  <a:srgbClr val="3F3F3F"/>
                </a:solidFill>
                <a:latin typeface="Arial"/>
                <a:ea typeface="Arial"/>
                <a:cs typeface="Arial"/>
                <a:sym typeface="Arial"/>
              </a:rPr>
            </a:br>
            <a:r>
              <a:rPr b="0" baseline="0" i="0" lang="de-DE" sz="1800" u="none" cap="none" strike="noStrike">
                <a:solidFill>
                  <a:srgbClr val="3F3F3F"/>
                </a:solidFill>
                <a:latin typeface="Arial"/>
                <a:ea typeface="Arial"/>
                <a:cs typeface="Arial"/>
                <a:sym typeface="Arial"/>
              </a:rPr>
              <a:t>Legal and Practical Challenges at the Intersection of Freedom of Information and Open Data</a:t>
            </a:r>
            <a:br>
              <a:rPr b="0" baseline="0" i="0" lang="de-DE" sz="1800" u="none" cap="none" strike="noStrike">
                <a:solidFill>
                  <a:srgbClr val="3F3F3F"/>
                </a:solidFill>
                <a:latin typeface="Arial"/>
                <a:ea typeface="Arial"/>
                <a:cs typeface="Arial"/>
                <a:sym typeface="Arial"/>
              </a:rPr>
            </a:br>
            <a:br>
              <a:rPr b="0" baseline="0" i="0" lang="de-DE" sz="1800" u="none" cap="none" strike="noStrike">
                <a:solidFill>
                  <a:srgbClr val="3F3F3F"/>
                </a:solidFill>
                <a:latin typeface="Arial"/>
                <a:ea typeface="Arial"/>
                <a:cs typeface="Arial"/>
                <a:sym typeface="Arial"/>
              </a:rPr>
            </a:br>
            <a:r>
              <a:rPr b="0" baseline="0" i="0" lang="de-DE" sz="1200" u="none" cap="none" strike="noStrike">
                <a:solidFill>
                  <a:srgbClr val="3F3F3F"/>
                </a:solidFill>
                <a:latin typeface="Arial"/>
                <a:ea typeface="Arial"/>
                <a:cs typeface="Arial"/>
                <a:sym typeface="Arial"/>
              </a:rPr>
              <a:t>24 March 2015, Rightscon 2015 Manila, Philippines</a:t>
            </a: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p:nvPr/>
        </p:nvSpPr>
        <p:spPr>
          <a:xfrm>
            <a:off x="6327975" y="4638248"/>
            <a:ext cx="2998499" cy="332740"/>
          </a:xfrm>
          <a:prstGeom prst="rect">
            <a:avLst/>
          </a:prstGeom>
          <a:noFill/>
          <a:ln>
            <a:noFill/>
          </a:ln>
        </p:spPr>
        <p:txBody>
          <a:bodyPr anchorCtr="0" anchor="t" bIns="45700" lIns="45700" rIns="45700" tIns="45700">
            <a:noAutofit/>
          </a:bodyPr>
          <a:lstStyle/>
          <a:p>
            <a:pPr indent="0" lvl="0" marL="0" marR="0" rtl="0" algn="l">
              <a:spcBef>
                <a:spcPts val="0"/>
              </a:spcBef>
              <a:buSzPct val="25000"/>
              <a:buNone/>
            </a:pPr>
            <a:r>
              <a:rPr b="0" baseline="0" i="0" lang="de-DE" sz="1400" u="none" cap="none" strike="noStrike">
                <a:solidFill>
                  <a:srgbClr val="A5A6A5"/>
                </a:solidFill>
                <a:latin typeface="Open Sans"/>
                <a:ea typeface="Open Sans"/>
                <a:cs typeface="Open Sans"/>
                <a:sym typeface="Open Sans"/>
              </a:rPr>
              <a:t>www.labs.webfoundation.org</a:t>
            </a:r>
          </a:p>
        </p:txBody>
      </p:sp>
      <p:cxnSp>
        <p:nvCxnSpPr>
          <p:cNvPr id="201" name="Shape 201"/>
          <p:cNvCxnSpPr/>
          <p:nvPr/>
        </p:nvCxnSpPr>
        <p:spPr>
          <a:xfrm>
            <a:off x="278790" y="4481810"/>
            <a:ext cx="8572862" cy="0"/>
          </a:xfrm>
          <a:prstGeom prst="straightConnector1">
            <a:avLst/>
          </a:prstGeom>
          <a:noFill/>
          <a:ln cap="flat" w="9525">
            <a:solidFill>
              <a:srgbClr val="808080"/>
            </a:solidFill>
            <a:prstDash val="solid"/>
            <a:round/>
            <a:headEnd len="med" w="med" type="none"/>
            <a:tailEnd len="med" w="med" type="none"/>
          </a:ln>
        </p:spPr>
      </p:cxnSp>
      <p:pic>
        <p:nvPicPr>
          <p:cNvPr id="202" name="Shape 202"/>
          <p:cNvPicPr preferRelativeResize="0"/>
          <p:nvPr/>
        </p:nvPicPr>
        <p:blipFill rotWithShape="1">
          <a:blip r:embed="rId3">
            <a:alphaModFix/>
          </a:blip>
          <a:srcRect b="0" l="0" r="0" t="0"/>
          <a:stretch/>
        </p:blipFill>
        <p:spPr>
          <a:xfrm>
            <a:off x="278797" y="4513673"/>
            <a:ext cx="2329275" cy="496475"/>
          </a:xfrm>
          <a:prstGeom prst="rect">
            <a:avLst/>
          </a:prstGeom>
          <a:noFill/>
          <a:ln>
            <a:noFill/>
          </a:ln>
        </p:spPr>
      </p:pic>
      <p:pic>
        <p:nvPicPr>
          <p:cNvPr id="203" name="Shape 203"/>
          <p:cNvPicPr preferRelativeResize="0"/>
          <p:nvPr/>
        </p:nvPicPr>
        <p:blipFill rotWithShape="1">
          <a:blip r:embed="rId4">
            <a:alphaModFix/>
          </a:blip>
          <a:srcRect b="0" l="0" r="0" t="0"/>
          <a:stretch/>
        </p:blipFill>
        <p:spPr>
          <a:xfrm>
            <a:off x="2819400" y="4559123"/>
            <a:ext cx="1447800" cy="376006"/>
          </a:xfrm>
          <a:prstGeom prst="rect">
            <a:avLst/>
          </a:prstGeom>
          <a:noFill/>
          <a:ln>
            <a:noFill/>
          </a:ln>
        </p:spPr>
      </p:pic>
      <p:sp>
        <p:nvSpPr>
          <p:cNvPr id="204" name="Shape 204"/>
          <p:cNvSpPr/>
          <p:nvPr/>
        </p:nvSpPr>
        <p:spPr>
          <a:xfrm>
            <a:off x="-100" y="4058698"/>
            <a:ext cx="9144001" cy="1084801"/>
          </a:xfrm>
          <a:prstGeom prst="rect">
            <a:avLst/>
          </a:prstGeom>
          <a:solidFill>
            <a:srgbClr val="FFFFFF">
              <a:alpha val="80000"/>
            </a:srgbClr>
          </a:solidFill>
          <a:ln>
            <a:noFill/>
          </a:ln>
        </p:spPr>
        <p:txBody>
          <a:bodyPr anchorCtr="0" anchor="ctr" bIns="0" lIns="0" rIns="0" tIns="0">
            <a:noAutofit/>
          </a:bodyPr>
          <a:lstStyle/>
          <a:p>
            <a:pPr indent="0" lvl="0" marL="0" marR="0" rtl="0" algn="l">
              <a:spcBef>
                <a:spcPts val="0"/>
              </a:spcBef>
              <a:buNone/>
            </a:pPr>
            <a:r>
              <a:t/>
            </a:r>
            <a:endParaRPr b="0" baseline="0" i="0" sz="1400" u="none" cap="none" strike="noStrike">
              <a:solidFill>
                <a:srgbClr val="252727"/>
              </a:solidFill>
              <a:latin typeface="Arial"/>
              <a:ea typeface="Arial"/>
              <a:cs typeface="Arial"/>
              <a:sym typeface="Arial"/>
            </a:endParaRPr>
          </a:p>
        </p:txBody>
      </p:sp>
      <p:sp>
        <p:nvSpPr>
          <p:cNvPr id="205" name="Shape 205"/>
          <p:cNvSpPr txBox="1"/>
          <p:nvPr>
            <p:ph idx="1" type="body"/>
          </p:nvPr>
        </p:nvSpPr>
        <p:spPr>
          <a:xfrm>
            <a:off x="2481927" y="1352549"/>
            <a:ext cx="2513797" cy="859254"/>
          </a:xfrm>
          <a:prstGeom prst="rect">
            <a:avLst/>
          </a:prstGeom>
          <a:noFill/>
          <a:ln>
            <a:noFill/>
          </a:ln>
        </p:spPr>
        <p:txBody>
          <a:bodyPr anchorCtr="0" anchor="t" bIns="91425" lIns="91425" rIns="91425" tIns="91425">
            <a:noAutofit/>
          </a:bodyPr>
          <a:lstStyle/>
          <a:p>
            <a:pPr indent="-342900" lvl="0" marL="342900" marR="0" rtl="0" algn="l">
              <a:spcBef>
                <a:spcPts val="0"/>
              </a:spcBef>
              <a:buClr>
                <a:schemeClr val="dk1"/>
              </a:buClr>
              <a:buSzPct val="25000"/>
              <a:buFont typeface="Arial"/>
              <a:buNone/>
            </a:pPr>
            <a:r>
              <a:rPr b="1" baseline="0" i="0" lang="de-DE" sz="1400" u="none" cap="none" strike="noStrike">
                <a:solidFill>
                  <a:schemeClr val="dk1"/>
                </a:solidFill>
                <a:latin typeface="Arial"/>
                <a:ea typeface="Arial"/>
                <a:cs typeface="Arial"/>
                <a:sym typeface="Arial"/>
              </a:rPr>
              <a:t>Silvana Fumega</a:t>
            </a:r>
          </a:p>
          <a:p>
            <a:pPr indent="-342900" lvl="0" marL="342900" marR="0" rtl="0" algn="l">
              <a:spcBef>
                <a:spcPts val="0"/>
              </a:spcBef>
              <a:buClr>
                <a:schemeClr val="dk1"/>
              </a:buClr>
              <a:buSzPct val="25000"/>
              <a:buFont typeface="Arial"/>
              <a:buNone/>
            </a:pPr>
            <a:r>
              <a:rPr b="0" baseline="0" i="0" lang="de-DE" sz="1200" u="none" cap="none" strike="noStrike">
                <a:solidFill>
                  <a:schemeClr val="dk1"/>
                </a:solidFill>
                <a:latin typeface="Arial"/>
                <a:ea typeface="Arial"/>
                <a:cs typeface="Arial"/>
                <a:sym typeface="Arial"/>
              </a:rPr>
              <a:t>University of Tasmania</a:t>
            </a:r>
          </a:p>
          <a:p>
            <a:pPr indent="-342900" lvl="0" marL="342900" marR="0" rtl="0" algn="l">
              <a:spcBef>
                <a:spcPts val="0"/>
              </a:spcBef>
              <a:buClr>
                <a:schemeClr val="dk1"/>
              </a:buClr>
              <a:buSzPct val="25000"/>
              <a:buFont typeface="Arial"/>
              <a:buNone/>
            </a:pPr>
            <a:r>
              <a:rPr b="0" baseline="0" i="0" lang="de-DE" sz="1200" u="none" cap="none" strike="noStrike">
                <a:solidFill>
                  <a:schemeClr val="dk1"/>
                </a:solidFill>
                <a:latin typeface="Arial"/>
                <a:ea typeface="Arial"/>
                <a:cs typeface="Arial"/>
                <a:sym typeface="Arial"/>
              </a:rPr>
              <a:t>Australia</a:t>
            </a:r>
          </a:p>
        </p:txBody>
      </p:sp>
      <p:sp>
        <p:nvSpPr>
          <p:cNvPr id="206" name="Shape 206"/>
          <p:cNvSpPr txBox="1"/>
          <p:nvPr>
            <p:ph idx="2" type="body"/>
          </p:nvPr>
        </p:nvSpPr>
        <p:spPr>
          <a:xfrm>
            <a:off x="6371128" y="1343863"/>
            <a:ext cx="2437596" cy="859254"/>
          </a:xfrm>
          <a:prstGeom prst="rect">
            <a:avLst/>
          </a:prstGeom>
          <a:noFill/>
          <a:ln>
            <a:noFill/>
          </a:ln>
        </p:spPr>
        <p:txBody>
          <a:bodyPr anchorCtr="0" anchor="t" bIns="91425" lIns="91425" rIns="91425" tIns="91425">
            <a:noAutofit/>
          </a:bodyPr>
          <a:lstStyle/>
          <a:p>
            <a:pPr indent="-342900" lvl="0" marL="342900" marR="0" rtl="0" algn="l">
              <a:spcBef>
                <a:spcPts val="0"/>
              </a:spcBef>
              <a:buClr>
                <a:schemeClr val="dk1"/>
              </a:buClr>
              <a:buSzPct val="25000"/>
              <a:buFont typeface="Arial"/>
              <a:buNone/>
            </a:pPr>
            <a:r>
              <a:rPr b="1" baseline="0" i="0" lang="de-DE" sz="1400" u="none" cap="none" strike="noStrike">
                <a:solidFill>
                  <a:schemeClr val="dk1"/>
                </a:solidFill>
                <a:latin typeface="Arial"/>
                <a:ea typeface="Arial"/>
                <a:cs typeface="Arial"/>
                <a:sym typeface="Arial"/>
              </a:rPr>
              <a:t>Firmansyah MS</a:t>
            </a:r>
          </a:p>
          <a:p>
            <a:pPr indent="-342900" lvl="0" marL="342900" marR="0" rtl="0" algn="l">
              <a:spcBef>
                <a:spcPts val="0"/>
              </a:spcBef>
              <a:buClr>
                <a:schemeClr val="dk1"/>
              </a:buClr>
              <a:buSzPct val="25000"/>
              <a:buFont typeface="Arial"/>
              <a:buNone/>
            </a:pPr>
            <a:r>
              <a:rPr b="0" baseline="0" i="0" lang="de-DE" sz="1200" u="none" cap="none" strike="noStrike">
                <a:solidFill>
                  <a:schemeClr val="dk1"/>
                </a:solidFill>
                <a:latin typeface="Arial"/>
                <a:ea typeface="Arial"/>
                <a:cs typeface="Arial"/>
                <a:sym typeface="Arial"/>
              </a:rPr>
              <a:t>Kinerja</a:t>
            </a:r>
          </a:p>
          <a:p>
            <a:pPr indent="-342900" lvl="0" marL="342900" marR="0" rtl="0" algn="l">
              <a:spcBef>
                <a:spcPts val="0"/>
              </a:spcBef>
              <a:buClr>
                <a:schemeClr val="dk1"/>
              </a:buClr>
              <a:buSzPct val="25000"/>
              <a:buFont typeface="Arial"/>
              <a:buNone/>
            </a:pPr>
            <a:r>
              <a:rPr b="0" baseline="0" i="0" lang="de-DE" sz="1200" u="none" cap="none" strike="noStrike">
                <a:solidFill>
                  <a:schemeClr val="dk1"/>
                </a:solidFill>
                <a:latin typeface="Arial"/>
                <a:ea typeface="Arial"/>
                <a:cs typeface="Arial"/>
                <a:sym typeface="Arial"/>
              </a:rPr>
              <a:t>Indonesia</a:t>
            </a:r>
          </a:p>
        </p:txBody>
      </p:sp>
      <p:sp>
        <p:nvSpPr>
          <p:cNvPr id="207" name="Shape 207"/>
          <p:cNvSpPr txBox="1"/>
          <p:nvPr>
            <p:ph idx="3" type="body"/>
          </p:nvPr>
        </p:nvSpPr>
        <p:spPr>
          <a:xfrm>
            <a:off x="2481927" y="3220511"/>
            <a:ext cx="3004472" cy="868674"/>
          </a:xfrm>
          <a:prstGeom prst="rect">
            <a:avLst/>
          </a:prstGeom>
          <a:noFill/>
          <a:ln>
            <a:noFill/>
          </a:ln>
        </p:spPr>
        <p:txBody>
          <a:bodyPr anchorCtr="0" anchor="t" bIns="91425" lIns="91425" rIns="91425" tIns="91425">
            <a:noAutofit/>
          </a:bodyPr>
          <a:lstStyle/>
          <a:p>
            <a:pPr indent="-342900" lvl="0" marL="342900" marR="0" rtl="0" algn="l">
              <a:spcBef>
                <a:spcPts val="0"/>
              </a:spcBef>
              <a:buClr>
                <a:schemeClr val="dk1"/>
              </a:buClr>
              <a:buSzPct val="25000"/>
              <a:buFont typeface="Arial"/>
              <a:buNone/>
            </a:pPr>
            <a:r>
              <a:rPr b="1" baseline="0" i="0" lang="de-DE" sz="1400" u="none" cap="none" strike="noStrike">
                <a:solidFill>
                  <a:schemeClr val="dk1"/>
                </a:solidFill>
                <a:latin typeface="Arial"/>
                <a:ea typeface="Arial"/>
                <a:cs typeface="Arial"/>
                <a:sym typeface="Arial"/>
              </a:rPr>
              <a:t>Gabe Baleos</a:t>
            </a:r>
          </a:p>
          <a:p>
            <a:pPr indent="-342900" lvl="0" marL="342900" marR="0" rtl="0" algn="l">
              <a:spcBef>
                <a:spcPts val="0"/>
              </a:spcBef>
              <a:buClr>
                <a:schemeClr val="dk1"/>
              </a:buClr>
              <a:buSzPct val="25000"/>
              <a:buFont typeface="Arial"/>
              <a:buNone/>
            </a:pPr>
            <a:r>
              <a:rPr b="0" baseline="0" i="0" lang="de-DE" sz="1200" u="none" cap="none" strike="noStrike">
                <a:solidFill>
                  <a:schemeClr val="dk1"/>
                </a:solidFill>
                <a:latin typeface="Arial"/>
                <a:ea typeface="Arial"/>
                <a:cs typeface="Arial"/>
                <a:sym typeface="Arial"/>
              </a:rPr>
              <a:t>Open Data Task Force</a:t>
            </a:r>
          </a:p>
          <a:p>
            <a:pPr indent="-342900" lvl="0" marL="342900" marR="0" rtl="0" algn="l">
              <a:spcBef>
                <a:spcPts val="0"/>
              </a:spcBef>
              <a:buClr>
                <a:schemeClr val="dk1"/>
              </a:buClr>
              <a:buSzPct val="25000"/>
              <a:buFont typeface="Arial"/>
              <a:buNone/>
            </a:pPr>
            <a:r>
              <a:rPr b="0" baseline="0" i="0" lang="de-DE" sz="1200" u="none" cap="none" strike="noStrike">
                <a:solidFill>
                  <a:schemeClr val="dk1"/>
                </a:solidFill>
                <a:latin typeface="Arial"/>
                <a:ea typeface="Arial"/>
                <a:cs typeface="Arial"/>
                <a:sym typeface="Arial"/>
              </a:rPr>
              <a:t>Philippines</a:t>
            </a:r>
          </a:p>
        </p:txBody>
      </p:sp>
      <p:sp>
        <p:nvSpPr>
          <p:cNvPr id="208" name="Shape 208"/>
          <p:cNvSpPr txBox="1"/>
          <p:nvPr>
            <p:ph idx="4" type="body"/>
          </p:nvPr>
        </p:nvSpPr>
        <p:spPr>
          <a:xfrm>
            <a:off x="6315685" y="3225319"/>
            <a:ext cx="2743199" cy="663619"/>
          </a:xfrm>
          <a:prstGeom prst="rect">
            <a:avLst/>
          </a:prstGeom>
          <a:noFill/>
          <a:ln>
            <a:noFill/>
          </a:ln>
        </p:spPr>
        <p:txBody>
          <a:bodyPr anchorCtr="0" anchor="t" bIns="91425" lIns="91425" rIns="91425" tIns="91425">
            <a:noAutofit/>
          </a:bodyPr>
          <a:lstStyle/>
          <a:p>
            <a:pPr indent="-342900" lvl="0" marL="342900" marR="0" rtl="0" algn="l">
              <a:spcBef>
                <a:spcPts val="0"/>
              </a:spcBef>
              <a:buClr>
                <a:schemeClr val="dk1"/>
              </a:buClr>
              <a:buSzPct val="25000"/>
              <a:buFont typeface="Arial"/>
              <a:buNone/>
            </a:pPr>
            <a:r>
              <a:rPr b="1" baseline="0" i="0" lang="de-DE" sz="1400" u="none" cap="none" strike="noStrike">
                <a:solidFill>
                  <a:schemeClr val="dk1"/>
                </a:solidFill>
                <a:latin typeface="Arial"/>
                <a:ea typeface="Arial"/>
                <a:cs typeface="Arial"/>
                <a:sym typeface="Arial"/>
              </a:rPr>
              <a:t>Ivy Ong</a:t>
            </a:r>
          </a:p>
          <a:p>
            <a:pPr indent="-342900" lvl="0" marL="342900" marR="0" rtl="0" algn="l">
              <a:spcBef>
                <a:spcPts val="0"/>
              </a:spcBef>
              <a:buClr>
                <a:schemeClr val="dk1"/>
              </a:buClr>
              <a:buSzPct val="25000"/>
              <a:buFont typeface="Arial"/>
              <a:buNone/>
            </a:pPr>
            <a:r>
              <a:rPr b="0" baseline="0" i="0" lang="de-DE" sz="1200" u="none" cap="none" strike="noStrike">
                <a:solidFill>
                  <a:schemeClr val="dk1"/>
                </a:solidFill>
                <a:latin typeface="Arial"/>
                <a:ea typeface="Arial"/>
                <a:cs typeface="Arial"/>
                <a:sym typeface="Arial"/>
              </a:rPr>
              <a:t>Open Data Task Force</a:t>
            </a:r>
          </a:p>
          <a:p>
            <a:pPr indent="-342900" lvl="0" marL="342900" marR="0" rtl="0" algn="l">
              <a:spcBef>
                <a:spcPts val="0"/>
              </a:spcBef>
              <a:buClr>
                <a:schemeClr val="dk1"/>
              </a:buClr>
              <a:buSzPct val="25000"/>
              <a:buFont typeface="Arial"/>
              <a:buNone/>
            </a:pPr>
            <a:r>
              <a:rPr b="0" baseline="0" i="0" lang="de-DE" sz="1200" u="none" cap="none" strike="noStrike">
                <a:solidFill>
                  <a:schemeClr val="dk1"/>
                </a:solidFill>
                <a:latin typeface="Arial"/>
                <a:ea typeface="Arial"/>
                <a:cs typeface="Arial"/>
                <a:sym typeface="Arial"/>
              </a:rPr>
              <a:t>Philippines</a:t>
            </a:r>
          </a:p>
        </p:txBody>
      </p:sp>
      <p:pic>
        <p:nvPicPr>
          <p:cNvPr id="209" name="Shape 209"/>
          <p:cNvPicPr preferRelativeResize="0"/>
          <p:nvPr/>
        </p:nvPicPr>
        <p:blipFill rotWithShape="1">
          <a:blip r:embed="rId5">
            <a:alphaModFix/>
          </a:blip>
          <a:srcRect b="0" l="0" r="0" t="0"/>
          <a:stretch/>
        </p:blipFill>
        <p:spPr>
          <a:xfrm>
            <a:off x="966040" y="1047750"/>
            <a:ext cx="1341124" cy="1341124"/>
          </a:xfrm>
          <a:prstGeom prst="rect">
            <a:avLst/>
          </a:prstGeom>
          <a:noFill/>
          <a:ln>
            <a:noFill/>
          </a:ln>
        </p:spPr>
      </p:pic>
      <p:pic>
        <p:nvPicPr>
          <p:cNvPr id="210" name="Shape 210"/>
          <p:cNvPicPr preferRelativeResize="0"/>
          <p:nvPr/>
        </p:nvPicPr>
        <p:blipFill rotWithShape="1">
          <a:blip r:embed="rId6">
            <a:alphaModFix/>
          </a:blip>
          <a:srcRect b="0" l="0" r="0" t="0"/>
          <a:stretch/>
        </p:blipFill>
        <p:spPr>
          <a:xfrm>
            <a:off x="4876800" y="1039062"/>
            <a:ext cx="1341124" cy="1341124"/>
          </a:xfrm>
          <a:prstGeom prst="rect">
            <a:avLst/>
          </a:prstGeom>
          <a:noFill/>
          <a:ln>
            <a:noFill/>
          </a:ln>
        </p:spPr>
      </p:pic>
      <p:pic>
        <p:nvPicPr>
          <p:cNvPr id="211" name="Shape 211"/>
          <p:cNvPicPr preferRelativeResize="0"/>
          <p:nvPr/>
        </p:nvPicPr>
        <p:blipFill rotWithShape="1">
          <a:blip r:embed="rId7">
            <a:alphaModFix/>
          </a:blip>
          <a:srcRect b="0" l="0" r="0" t="0"/>
          <a:stretch/>
        </p:blipFill>
        <p:spPr>
          <a:xfrm>
            <a:off x="966040" y="2915710"/>
            <a:ext cx="1341124" cy="1341124"/>
          </a:xfrm>
          <a:prstGeom prst="rect">
            <a:avLst/>
          </a:prstGeom>
          <a:noFill/>
          <a:ln>
            <a:noFill/>
          </a:ln>
        </p:spPr>
      </p:pic>
      <p:pic>
        <p:nvPicPr>
          <p:cNvPr id="212" name="Shape 212"/>
          <p:cNvPicPr preferRelativeResize="0"/>
          <p:nvPr/>
        </p:nvPicPr>
        <p:blipFill rotWithShape="1">
          <a:blip r:embed="rId8">
            <a:alphaModFix/>
          </a:blip>
          <a:srcRect b="0" l="0" r="0" t="0"/>
          <a:stretch/>
        </p:blipFill>
        <p:spPr>
          <a:xfrm>
            <a:off x="4876800" y="2907025"/>
            <a:ext cx="1341124" cy="1341124"/>
          </a:xfrm>
          <a:prstGeom prst="rect">
            <a:avLst/>
          </a:prstGeom>
          <a:noFill/>
          <a:ln>
            <a:noFill/>
          </a:ln>
        </p:spPr>
      </p:pic>
      <p:sp>
        <p:nvSpPr>
          <p:cNvPr id="213" name="Shape 213"/>
          <p:cNvSpPr/>
          <p:nvPr/>
        </p:nvSpPr>
        <p:spPr>
          <a:xfrm>
            <a:off x="209000" y="164723"/>
            <a:ext cx="8725800" cy="307777"/>
          </a:xfrm>
          <a:prstGeom prst="rect">
            <a:avLst/>
          </a:prstGeom>
          <a:noFill/>
          <a:ln>
            <a:noFill/>
          </a:ln>
        </p:spPr>
        <p:txBody>
          <a:bodyPr anchorCtr="0" anchor="t" bIns="45700" lIns="45700" rIns="45700" tIns="45700">
            <a:noAutofit/>
          </a:bodyPr>
          <a:lstStyle/>
          <a:p>
            <a:pPr indent="0" lvl="0" marL="0" marR="0" rtl="0" algn="ctr">
              <a:spcBef>
                <a:spcPts val="0"/>
              </a:spcBef>
              <a:buSzPct val="25000"/>
              <a:buNone/>
            </a:pPr>
            <a:r>
              <a:rPr b="1" baseline="0" i="0" lang="de-DE" sz="1400" u="none" cap="none" strike="noStrike">
                <a:solidFill>
                  <a:srgbClr val="434343"/>
                </a:solidFill>
                <a:latin typeface="Arial"/>
                <a:ea typeface="Arial"/>
                <a:cs typeface="Arial"/>
                <a:sym typeface="Arial"/>
              </a:rPr>
              <a:t>Right to Data: Challenges at the Intersection of Freedom of Information and Open Data</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p:nvPr/>
        </p:nvSpPr>
        <p:spPr>
          <a:xfrm>
            <a:off x="209000" y="164723"/>
            <a:ext cx="8725800" cy="307777"/>
          </a:xfrm>
          <a:prstGeom prst="rect">
            <a:avLst/>
          </a:prstGeom>
          <a:noFill/>
          <a:ln>
            <a:noFill/>
          </a:ln>
        </p:spPr>
        <p:txBody>
          <a:bodyPr anchorCtr="0" anchor="t" bIns="45700" lIns="45700" rIns="45700" tIns="45700">
            <a:noAutofit/>
          </a:bodyPr>
          <a:lstStyle/>
          <a:p>
            <a:pPr indent="0" lvl="0" marL="0" marR="0" rtl="0" algn="ctr">
              <a:spcBef>
                <a:spcPts val="0"/>
              </a:spcBef>
              <a:buSzPct val="25000"/>
              <a:buNone/>
            </a:pPr>
            <a:r>
              <a:rPr b="1" baseline="0" i="0" lang="de-DE" sz="1400" u="none" cap="none" strike="noStrike">
                <a:solidFill>
                  <a:srgbClr val="434343"/>
                </a:solidFill>
                <a:latin typeface="Arial"/>
                <a:ea typeface="Arial"/>
                <a:cs typeface="Arial"/>
                <a:sym typeface="Arial"/>
              </a:rPr>
              <a:t>Right to Data: Challenges at the Intersection of Freedom of Information and Open Data</a:t>
            </a:r>
          </a:p>
        </p:txBody>
      </p:sp>
      <p:sp>
        <p:nvSpPr>
          <p:cNvPr id="219" name="Shape 219"/>
          <p:cNvSpPr txBox="1"/>
          <p:nvPr>
            <p:ph idx="1" type="body"/>
          </p:nvPr>
        </p:nvSpPr>
        <p:spPr>
          <a:xfrm>
            <a:off x="3354405" y="2779294"/>
            <a:ext cx="2513797" cy="859254"/>
          </a:xfrm>
          <a:prstGeom prst="rect">
            <a:avLst/>
          </a:prstGeom>
          <a:noFill/>
          <a:ln>
            <a:noFill/>
          </a:ln>
        </p:spPr>
        <p:txBody>
          <a:bodyPr anchorCtr="0" anchor="t" bIns="91425" lIns="91425" rIns="91425" tIns="91425">
            <a:noAutofit/>
          </a:bodyPr>
          <a:lstStyle/>
          <a:p>
            <a:pPr indent="-342900" lvl="0" marL="342900" marR="0" rtl="0" algn="ctr">
              <a:spcBef>
                <a:spcPts val="0"/>
              </a:spcBef>
              <a:buClr>
                <a:schemeClr val="dk1"/>
              </a:buClr>
              <a:buSzPct val="25000"/>
              <a:buFont typeface="Arial"/>
              <a:buNone/>
            </a:pPr>
            <a:r>
              <a:rPr b="1" baseline="0" i="0" lang="de-DE" sz="1400" u="none" cap="none" strike="noStrike">
                <a:solidFill>
                  <a:schemeClr val="dk1"/>
                </a:solidFill>
                <a:latin typeface="Arial"/>
                <a:ea typeface="Arial"/>
                <a:cs typeface="Arial"/>
                <a:sym typeface="Arial"/>
              </a:rPr>
              <a:t>Josef Hardi</a:t>
            </a:r>
          </a:p>
          <a:p>
            <a:pPr indent="-342900" lvl="0" marL="342900" marR="0" rtl="0" algn="ctr">
              <a:spcBef>
                <a:spcPts val="0"/>
              </a:spcBef>
              <a:buClr>
                <a:schemeClr val="dk1"/>
              </a:buClr>
              <a:buSzPct val="25000"/>
              <a:buFont typeface="Arial"/>
              <a:buNone/>
            </a:pPr>
            <a:r>
              <a:rPr b="0" baseline="0" i="0" lang="de-DE" sz="1200" u="none" cap="none" strike="noStrike">
                <a:solidFill>
                  <a:schemeClr val="dk1"/>
                </a:solidFill>
                <a:latin typeface="Arial"/>
                <a:ea typeface="Arial"/>
                <a:cs typeface="Arial"/>
                <a:sym typeface="Arial"/>
              </a:rPr>
              <a:t>Open Data Labs</a:t>
            </a:r>
          </a:p>
          <a:p>
            <a:pPr indent="-342900" lvl="0" marL="342900" marR="0" rtl="0" algn="ctr">
              <a:spcBef>
                <a:spcPts val="0"/>
              </a:spcBef>
              <a:buClr>
                <a:schemeClr val="dk1"/>
              </a:buClr>
              <a:buSzPct val="25000"/>
              <a:buFont typeface="Arial"/>
              <a:buNone/>
            </a:pPr>
            <a:r>
              <a:rPr b="0" baseline="0" i="0" lang="de-DE" sz="1200" u="none" cap="none" strike="noStrike">
                <a:solidFill>
                  <a:schemeClr val="dk1"/>
                </a:solidFill>
                <a:latin typeface="Arial"/>
                <a:ea typeface="Arial"/>
                <a:cs typeface="Arial"/>
                <a:sym typeface="Arial"/>
              </a:rPr>
              <a:t>Indonesia</a:t>
            </a:r>
          </a:p>
        </p:txBody>
      </p:sp>
      <p:sp>
        <p:nvSpPr>
          <p:cNvPr id="220" name="Shape 220"/>
          <p:cNvSpPr txBox="1"/>
          <p:nvPr>
            <p:ph idx="2" type="body"/>
          </p:nvPr>
        </p:nvSpPr>
        <p:spPr>
          <a:xfrm>
            <a:off x="5944403" y="2779294"/>
            <a:ext cx="2513797" cy="859254"/>
          </a:xfrm>
          <a:prstGeom prst="rect">
            <a:avLst/>
          </a:prstGeom>
          <a:noFill/>
          <a:ln>
            <a:noFill/>
          </a:ln>
        </p:spPr>
        <p:txBody>
          <a:bodyPr anchorCtr="0" anchor="t" bIns="91425" lIns="91425" rIns="91425" tIns="91425">
            <a:noAutofit/>
          </a:bodyPr>
          <a:lstStyle/>
          <a:p>
            <a:pPr indent="-342900" lvl="0" marL="342900" marR="0" rtl="0" algn="ctr">
              <a:spcBef>
                <a:spcPts val="0"/>
              </a:spcBef>
              <a:buClr>
                <a:schemeClr val="dk1"/>
              </a:buClr>
              <a:buSzPct val="25000"/>
              <a:buFont typeface="Arial"/>
              <a:buNone/>
            </a:pPr>
            <a:r>
              <a:rPr b="1" baseline="0" i="0" lang="de-DE" sz="1400" u="none" cap="none" strike="noStrike">
                <a:solidFill>
                  <a:schemeClr val="dk1"/>
                </a:solidFill>
                <a:latin typeface="Arial"/>
                <a:ea typeface="Arial"/>
                <a:cs typeface="Arial"/>
                <a:sym typeface="Arial"/>
              </a:rPr>
              <a:t>Denise Karunungan</a:t>
            </a:r>
          </a:p>
          <a:p>
            <a:pPr indent="-342900" lvl="0" marL="342900" marR="0" rtl="0" algn="ctr">
              <a:spcBef>
                <a:spcPts val="0"/>
              </a:spcBef>
              <a:buClr>
                <a:schemeClr val="dk1"/>
              </a:buClr>
              <a:buSzPct val="25000"/>
              <a:buFont typeface="Arial"/>
              <a:buNone/>
            </a:pPr>
            <a:r>
              <a:rPr b="0" baseline="0" i="0" lang="de-DE" sz="1200" u="none" cap="none" strike="noStrike">
                <a:solidFill>
                  <a:schemeClr val="dk1"/>
                </a:solidFill>
                <a:latin typeface="Arial"/>
                <a:ea typeface="Arial"/>
                <a:cs typeface="Arial"/>
                <a:sym typeface="Arial"/>
              </a:rPr>
              <a:t>Open Data Labs</a:t>
            </a:r>
          </a:p>
          <a:p>
            <a:pPr indent="-342900" lvl="0" marL="342900" marR="0" rtl="0" algn="ctr">
              <a:spcBef>
                <a:spcPts val="0"/>
              </a:spcBef>
              <a:buClr>
                <a:schemeClr val="dk1"/>
              </a:buClr>
              <a:buSzPct val="25000"/>
              <a:buFont typeface="Arial"/>
              <a:buNone/>
            </a:pPr>
            <a:r>
              <a:rPr b="0" baseline="0" i="0" lang="de-DE" sz="1200" u="none" cap="none" strike="noStrike">
                <a:solidFill>
                  <a:schemeClr val="dk1"/>
                </a:solidFill>
                <a:latin typeface="Arial"/>
                <a:ea typeface="Arial"/>
                <a:cs typeface="Arial"/>
                <a:sym typeface="Arial"/>
              </a:rPr>
              <a:t>Indonesia</a:t>
            </a:r>
          </a:p>
        </p:txBody>
      </p:sp>
      <p:sp>
        <p:nvSpPr>
          <p:cNvPr id="221" name="Shape 221"/>
          <p:cNvSpPr txBox="1"/>
          <p:nvPr/>
        </p:nvSpPr>
        <p:spPr>
          <a:xfrm>
            <a:off x="609600" y="2779294"/>
            <a:ext cx="2743199" cy="663619"/>
          </a:xfrm>
          <a:prstGeom prst="rect">
            <a:avLst/>
          </a:prstGeom>
          <a:noFill/>
          <a:ln>
            <a:noFill/>
          </a:ln>
        </p:spPr>
        <p:txBody>
          <a:bodyPr anchorCtr="0" anchor="t" bIns="91425" lIns="91425" rIns="91425" tIns="91425">
            <a:noAutofit/>
          </a:bodyPr>
          <a:lstStyle/>
          <a:p>
            <a:pPr indent="-342900" lvl="0" marL="342900" marR="0" rtl="0" algn="ctr">
              <a:lnSpc>
                <a:spcPct val="100000"/>
              </a:lnSpc>
              <a:spcBef>
                <a:spcPts val="0"/>
              </a:spcBef>
              <a:spcAft>
                <a:spcPts val="0"/>
              </a:spcAft>
              <a:buClr>
                <a:schemeClr val="dk1"/>
              </a:buClr>
              <a:buSzPct val="25000"/>
              <a:buFont typeface="Arial"/>
              <a:buNone/>
            </a:pPr>
            <a:r>
              <a:rPr b="1" baseline="0" i="0" lang="de-DE" sz="1400" u="none" cap="none" strike="noStrike">
                <a:solidFill>
                  <a:schemeClr val="dk1"/>
                </a:solidFill>
                <a:latin typeface="Arial"/>
                <a:ea typeface="Arial"/>
                <a:cs typeface="Arial"/>
                <a:sym typeface="Arial"/>
              </a:rPr>
              <a:t>Michael Canares</a:t>
            </a:r>
          </a:p>
          <a:p>
            <a:pPr indent="-342900" lvl="0" marL="342900" marR="0" rtl="0" algn="ctr">
              <a:lnSpc>
                <a:spcPct val="100000"/>
              </a:lnSpc>
              <a:spcBef>
                <a:spcPts val="0"/>
              </a:spcBef>
              <a:spcAft>
                <a:spcPts val="0"/>
              </a:spcAft>
              <a:buClr>
                <a:schemeClr val="dk1"/>
              </a:buClr>
              <a:buSzPct val="25000"/>
              <a:buFont typeface="Arial"/>
              <a:buNone/>
            </a:pPr>
            <a:r>
              <a:rPr b="0" baseline="0" i="0" lang="de-DE" sz="1200" u="none" cap="none" strike="noStrike">
                <a:solidFill>
                  <a:schemeClr val="dk1"/>
                </a:solidFill>
                <a:latin typeface="Arial"/>
                <a:ea typeface="Arial"/>
                <a:cs typeface="Arial"/>
                <a:sym typeface="Arial"/>
              </a:rPr>
              <a:t>Open Data Labs</a:t>
            </a:r>
          </a:p>
          <a:p>
            <a:pPr indent="-342900" lvl="0" marL="342900" marR="0" rtl="0" algn="ctr">
              <a:lnSpc>
                <a:spcPct val="100000"/>
              </a:lnSpc>
              <a:spcBef>
                <a:spcPts val="0"/>
              </a:spcBef>
              <a:spcAft>
                <a:spcPts val="0"/>
              </a:spcAft>
              <a:buClr>
                <a:schemeClr val="dk1"/>
              </a:buClr>
              <a:buSzPct val="25000"/>
              <a:buFont typeface="Arial"/>
              <a:buNone/>
            </a:pPr>
            <a:r>
              <a:rPr b="0" baseline="0" i="0" lang="de-DE" sz="1200" u="none" cap="none" strike="noStrike">
                <a:solidFill>
                  <a:schemeClr val="dk1"/>
                </a:solidFill>
                <a:latin typeface="Arial"/>
                <a:ea typeface="Arial"/>
                <a:cs typeface="Arial"/>
                <a:sym typeface="Arial"/>
              </a:rPr>
              <a:t>Indonesia</a:t>
            </a:r>
          </a:p>
        </p:txBody>
      </p:sp>
      <p:pic>
        <p:nvPicPr>
          <p:cNvPr id="222" name="Shape 222"/>
          <p:cNvPicPr preferRelativeResize="0"/>
          <p:nvPr/>
        </p:nvPicPr>
        <p:blipFill rotWithShape="1">
          <a:blip r:embed="rId3">
            <a:alphaModFix/>
          </a:blip>
          <a:srcRect b="25335" l="17778" r="57778" t="42284"/>
          <a:stretch/>
        </p:blipFill>
        <p:spPr>
          <a:xfrm>
            <a:off x="1295400" y="1261634"/>
            <a:ext cx="1341123" cy="1332439"/>
          </a:xfrm>
          <a:prstGeom prst="rect">
            <a:avLst/>
          </a:prstGeom>
          <a:noFill/>
          <a:ln>
            <a:noFill/>
          </a:ln>
        </p:spPr>
      </p:pic>
      <p:pic>
        <p:nvPicPr>
          <p:cNvPr id="223" name="Shape 223"/>
          <p:cNvPicPr preferRelativeResize="0"/>
          <p:nvPr/>
        </p:nvPicPr>
        <p:blipFill rotWithShape="1">
          <a:blip r:embed="rId4">
            <a:alphaModFix/>
          </a:blip>
          <a:srcRect b="22055" l="5902" r="0" t="8000"/>
          <a:stretch/>
        </p:blipFill>
        <p:spPr>
          <a:xfrm>
            <a:off x="6553200" y="1261634"/>
            <a:ext cx="1341123" cy="1332439"/>
          </a:xfrm>
          <a:prstGeom prst="rect">
            <a:avLst/>
          </a:prstGeom>
          <a:noFill/>
          <a:ln>
            <a:noFill/>
          </a:ln>
        </p:spPr>
      </p:pic>
      <p:pic>
        <p:nvPicPr>
          <p:cNvPr id="224" name="Shape 224"/>
          <p:cNvPicPr preferRelativeResize="0"/>
          <p:nvPr/>
        </p:nvPicPr>
        <p:blipFill rotWithShape="1">
          <a:blip r:embed="rId5">
            <a:alphaModFix/>
          </a:blip>
          <a:srcRect b="38852" l="0" r="21846" t="6988"/>
          <a:stretch/>
        </p:blipFill>
        <p:spPr>
          <a:xfrm>
            <a:off x="3962400" y="1261634"/>
            <a:ext cx="1341123" cy="1332439"/>
          </a:xfrm>
          <a:prstGeom prst="rect">
            <a:avLst/>
          </a:prstGeom>
          <a:noFill/>
          <a:ln>
            <a:noFill/>
          </a:ln>
        </p:spPr>
      </p:pic>
      <p:sp>
        <p:nvSpPr>
          <p:cNvPr id="225" name="Shape 225"/>
          <p:cNvSpPr/>
          <p:nvPr/>
        </p:nvSpPr>
        <p:spPr>
          <a:xfrm>
            <a:off x="6327975" y="4638248"/>
            <a:ext cx="2998499" cy="332740"/>
          </a:xfrm>
          <a:prstGeom prst="rect">
            <a:avLst/>
          </a:prstGeom>
          <a:noFill/>
          <a:ln>
            <a:noFill/>
          </a:ln>
        </p:spPr>
        <p:txBody>
          <a:bodyPr anchorCtr="0" anchor="t" bIns="45700" lIns="45700" rIns="45700" tIns="45700">
            <a:noAutofit/>
          </a:bodyPr>
          <a:lstStyle/>
          <a:p>
            <a:pPr indent="0" lvl="0" marL="0" marR="0" rtl="0" algn="l">
              <a:spcBef>
                <a:spcPts val="0"/>
              </a:spcBef>
              <a:buSzPct val="25000"/>
              <a:buNone/>
            </a:pPr>
            <a:r>
              <a:rPr b="0" baseline="0" i="0" lang="de-DE" sz="1400" u="none" cap="none" strike="noStrike">
                <a:solidFill>
                  <a:srgbClr val="A5A6A5"/>
                </a:solidFill>
                <a:latin typeface="Open Sans"/>
                <a:ea typeface="Open Sans"/>
                <a:cs typeface="Open Sans"/>
                <a:sym typeface="Open Sans"/>
              </a:rPr>
              <a:t>www.labs.webfoundation.org</a:t>
            </a:r>
          </a:p>
        </p:txBody>
      </p:sp>
      <p:cxnSp>
        <p:nvCxnSpPr>
          <p:cNvPr id="226" name="Shape 226"/>
          <p:cNvCxnSpPr/>
          <p:nvPr/>
        </p:nvCxnSpPr>
        <p:spPr>
          <a:xfrm>
            <a:off x="278790" y="4481810"/>
            <a:ext cx="8572862" cy="0"/>
          </a:xfrm>
          <a:prstGeom prst="straightConnector1">
            <a:avLst/>
          </a:prstGeom>
          <a:noFill/>
          <a:ln cap="flat" w="9525">
            <a:solidFill>
              <a:srgbClr val="808080"/>
            </a:solidFill>
            <a:prstDash val="solid"/>
            <a:round/>
            <a:headEnd len="med" w="med" type="none"/>
            <a:tailEnd len="med" w="med" type="none"/>
          </a:ln>
        </p:spPr>
      </p:cxnSp>
      <p:pic>
        <p:nvPicPr>
          <p:cNvPr id="227" name="Shape 227"/>
          <p:cNvPicPr preferRelativeResize="0"/>
          <p:nvPr/>
        </p:nvPicPr>
        <p:blipFill rotWithShape="1">
          <a:blip r:embed="rId6">
            <a:alphaModFix/>
          </a:blip>
          <a:srcRect b="0" l="0" r="0" t="0"/>
          <a:stretch/>
        </p:blipFill>
        <p:spPr>
          <a:xfrm>
            <a:off x="278797" y="4513673"/>
            <a:ext cx="2329275" cy="496475"/>
          </a:xfrm>
          <a:prstGeom prst="rect">
            <a:avLst/>
          </a:prstGeom>
          <a:noFill/>
          <a:ln>
            <a:noFill/>
          </a:ln>
        </p:spPr>
      </p:pic>
      <p:pic>
        <p:nvPicPr>
          <p:cNvPr id="228" name="Shape 228"/>
          <p:cNvPicPr preferRelativeResize="0"/>
          <p:nvPr/>
        </p:nvPicPr>
        <p:blipFill rotWithShape="1">
          <a:blip r:embed="rId7">
            <a:alphaModFix/>
          </a:blip>
          <a:srcRect b="0" l="0" r="0" t="0"/>
          <a:stretch/>
        </p:blipFill>
        <p:spPr>
          <a:xfrm>
            <a:off x="2819400" y="4559123"/>
            <a:ext cx="1447800" cy="376006"/>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p:nvPr/>
        </p:nvSpPr>
        <p:spPr>
          <a:xfrm>
            <a:off x="6327975" y="4638248"/>
            <a:ext cx="2998499" cy="332740"/>
          </a:xfrm>
          <a:prstGeom prst="rect">
            <a:avLst/>
          </a:prstGeom>
          <a:noFill/>
          <a:ln>
            <a:noFill/>
          </a:ln>
        </p:spPr>
        <p:txBody>
          <a:bodyPr anchorCtr="0" anchor="t" bIns="45700" lIns="45700" rIns="45700" tIns="45700">
            <a:noAutofit/>
          </a:bodyPr>
          <a:lstStyle/>
          <a:p>
            <a:pPr indent="0" lvl="0" marL="0" marR="0" rtl="0" algn="l">
              <a:spcBef>
                <a:spcPts val="0"/>
              </a:spcBef>
              <a:buSzPct val="25000"/>
              <a:buNone/>
            </a:pPr>
            <a:r>
              <a:rPr b="0" baseline="0" i="0" lang="de-DE" sz="1400" u="none" cap="none" strike="noStrike">
                <a:solidFill>
                  <a:srgbClr val="A5A6A5"/>
                </a:solidFill>
                <a:latin typeface="Open Sans"/>
                <a:ea typeface="Open Sans"/>
                <a:cs typeface="Open Sans"/>
                <a:sym typeface="Open Sans"/>
              </a:rPr>
              <a:t>www.labs.webfoundation.org</a:t>
            </a:r>
          </a:p>
        </p:txBody>
      </p:sp>
      <p:cxnSp>
        <p:nvCxnSpPr>
          <p:cNvPr id="234" name="Shape 234"/>
          <p:cNvCxnSpPr/>
          <p:nvPr/>
        </p:nvCxnSpPr>
        <p:spPr>
          <a:xfrm>
            <a:off x="278790" y="4481810"/>
            <a:ext cx="8572862" cy="0"/>
          </a:xfrm>
          <a:prstGeom prst="straightConnector1">
            <a:avLst/>
          </a:prstGeom>
          <a:noFill/>
          <a:ln cap="flat" w="9525">
            <a:solidFill>
              <a:srgbClr val="808080"/>
            </a:solidFill>
            <a:prstDash val="solid"/>
            <a:round/>
            <a:headEnd len="med" w="med" type="none"/>
            <a:tailEnd len="med" w="med" type="none"/>
          </a:ln>
        </p:spPr>
      </p:cxnSp>
      <p:pic>
        <p:nvPicPr>
          <p:cNvPr id="235" name="Shape 235"/>
          <p:cNvPicPr preferRelativeResize="0"/>
          <p:nvPr/>
        </p:nvPicPr>
        <p:blipFill rotWithShape="1">
          <a:blip r:embed="rId3">
            <a:alphaModFix/>
          </a:blip>
          <a:srcRect b="0" l="0" r="0" t="0"/>
          <a:stretch/>
        </p:blipFill>
        <p:spPr>
          <a:xfrm>
            <a:off x="278797" y="4513673"/>
            <a:ext cx="2329275" cy="496475"/>
          </a:xfrm>
          <a:prstGeom prst="rect">
            <a:avLst/>
          </a:prstGeom>
          <a:noFill/>
          <a:ln>
            <a:noFill/>
          </a:ln>
        </p:spPr>
      </p:pic>
      <p:pic>
        <p:nvPicPr>
          <p:cNvPr id="236" name="Shape 236"/>
          <p:cNvPicPr preferRelativeResize="0"/>
          <p:nvPr/>
        </p:nvPicPr>
        <p:blipFill rotWithShape="1">
          <a:blip r:embed="rId4">
            <a:alphaModFix/>
          </a:blip>
          <a:srcRect b="0" l="0" r="0" t="0"/>
          <a:stretch/>
        </p:blipFill>
        <p:spPr>
          <a:xfrm>
            <a:off x="2819400" y="4559123"/>
            <a:ext cx="1447800" cy="376006"/>
          </a:xfrm>
          <a:prstGeom prst="rect">
            <a:avLst/>
          </a:prstGeom>
          <a:noFill/>
          <a:ln>
            <a:noFill/>
          </a:ln>
        </p:spPr>
      </p:pic>
      <p:sp>
        <p:nvSpPr>
          <p:cNvPr id="237" name="Shape 237"/>
          <p:cNvSpPr/>
          <p:nvPr/>
        </p:nvSpPr>
        <p:spPr>
          <a:xfrm>
            <a:off x="-100" y="4058698"/>
            <a:ext cx="9144001" cy="1084801"/>
          </a:xfrm>
          <a:prstGeom prst="rect">
            <a:avLst/>
          </a:prstGeom>
          <a:solidFill>
            <a:srgbClr val="FFFFFF">
              <a:alpha val="80000"/>
            </a:srgbClr>
          </a:solidFill>
          <a:ln>
            <a:noFill/>
          </a:ln>
        </p:spPr>
        <p:txBody>
          <a:bodyPr anchorCtr="0" anchor="ctr" bIns="0" lIns="0" rIns="0" tIns="0">
            <a:noAutofit/>
          </a:bodyPr>
          <a:lstStyle/>
          <a:p>
            <a:pPr indent="0" lvl="0" marL="0" marR="0" rtl="0" algn="l">
              <a:spcBef>
                <a:spcPts val="0"/>
              </a:spcBef>
              <a:buNone/>
            </a:pPr>
            <a:r>
              <a:t/>
            </a:r>
            <a:endParaRPr b="0" baseline="0" i="0" sz="1400" u="none" cap="none" strike="noStrike">
              <a:solidFill>
                <a:srgbClr val="252727"/>
              </a:solidFill>
              <a:latin typeface="Arial"/>
              <a:ea typeface="Arial"/>
              <a:cs typeface="Arial"/>
              <a:sym typeface="Arial"/>
            </a:endParaRPr>
          </a:p>
        </p:txBody>
      </p:sp>
      <p:sp>
        <p:nvSpPr>
          <p:cNvPr id="238" name="Shape 238"/>
          <p:cNvSpPr txBox="1"/>
          <p:nvPr/>
        </p:nvSpPr>
        <p:spPr>
          <a:xfrm>
            <a:off x="1295400" y="514350"/>
            <a:ext cx="6553200"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de-DE" sz="1400" u="none" cap="none" strike="noStrike">
                <a:solidFill>
                  <a:srgbClr val="252727"/>
                </a:solidFill>
                <a:latin typeface="Arial"/>
                <a:ea typeface="Arial"/>
                <a:cs typeface="Arial"/>
                <a:sym typeface="Arial"/>
              </a:rPr>
              <a:t>You can answer the questions on your own or with the person beside you.</a:t>
            </a:r>
          </a:p>
          <a:p>
            <a:pPr indent="0" lvl="0" marL="0" marR="0" rtl="0" algn="ctr">
              <a:spcBef>
                <a:spcPts val="0"/>
              </a:spcBef>
              <a:buSzPct val="25000"/>
              <a:buNone/>
            </a:pPr>
            <a:r>
              <a:rPr b="0" baseline="0" i="0" lang="de-DE" sz="1400" u="none" cap="none" strike="noStrike">
                <a:solidFill>
                  <a:srgbClr val="252727"/>
                </a:solidFill>
                <a:latin typeface="Arial"/>
                <a:ea typeface="Arial"/>
                <a:cs typeface="Arial"/>
                <a:sym typeface="Arial"/>
              </a:rPr>
              <a:t>Note that cards are color-coded.</a:t>
            </a:r>
          </a:p>
        </p:txBody>
      </p:sp>
      <p:sp>
        <p:nvSpPr>
          <p:cNvPr id="239" name="Shape 239"/>
          <p:cNvSpPr/>
          <p:nvPr/>
        </p:nvSpPr>
        <p:spPr>
          <a:xfrm>
            <a:off x="209000" y="164723"/>
            <a:ext cx="8725800" cy="307777"/>
          </a:xfrm>
          <a:prstGeom prst="rect">
            <a:avLst/>
          </a:prstGeom>
          <a:noFill/>
          <a:ln>
            <a:noFill/>
          </a:ln>
        </p:spPr>
        <p:txBody>
          <a:bodyPr anchorCtr="0" anchor="t" bIns="45700" lIns="45700" rIns="45700" tIns="45700">
            <a:noAutofit/>
          </a:bodyPr>
          <a:lstStyle/>
          <a:p>
            <a:pPr indent="0" lvl="0" marL="0" marR="0" rtl="0" algn="ctr">
              <a:spcBef>
                <a:spcPts val="0"/>
              </a:spcBef>
              <a:buSzPct val="25000"/>
              <a:buNone/>
            </a:pPr>
            <a:r>
              <a:rPr b="1" baseline="0" i="0" lang="de-DE" sz="1400" u="none" cap="none" strike="noStrike">
                <a:solidFill>
                  <a:srgbClr val="434343"/>
                </a:solidFill>
                <a:latin typeface="Arial"/>
                <a:ea typeface="Arial"/>
                <a:cs typeface="Arial"/>
                <a:sym typeface="Arial"/>
              </a:rPr>
              <a:t>PRELIMINARY WORKSHOP: „Participatory Ideation“</a:t>
            </a:r>
          </a:p>
        </p:txBody>
      </p:sp>
      <p:sp>
        <p:nvSpPr>
          <p:cNvPr id="240" name="Shape 240"/>
          <p:cNvSpPr/>
          <p:nvPr/>
        </p:nvSpPr>
        <p:spPr>
          <a:xfrm>
            <a:off x="468312" y="1276349"/>
            <a:ext cx="8218487" cy="1075899"/>
          </a:xfrm>
          <a:prstGeom prst="rect">
            <a:avLst/>
          </a:prstGeom>
          <a:solidFill>
            <a:srgbClr val="B6DDE7"/>
          </a:solidFill>
          <a:ln>
            <a:noFill/>
          </a:ln>
        </p:spPr>
        <p:txBody>
          <a:bodyPr anchorCtr="0" anchor="ctr" bIns="45700" lIns="91425" rIns="91425" tIns="45700">
            <a:noAutofit/>
          </a:bodyPr>
          <a:lstStyle/>
          <a:p>
            <a:pPr indent="0" lvl="0" marL="0" marR="0" rtl="0" algn="ctr">
              <a:spcBef>
                <a:spcPts val="0"/>
              </a:spcBef>
              <a:buNone/>
            </a:pPr>
            <a:r>
              <a:t/>
            </a:r>
            <a:endParaRPr b="0" baseline="0" i="0" sz="1400" u="none" cap="none" strike="noStrike">
              <a:solidFill>
                <a:schemeClr val="lt1"/>
              </a:solidFill>
              <a:latin typeface="Arial"/>
              <a:ea typeface="Arial"/>
              <a:cs typeface="Arial"/>
              <a:sym typeface="Arial"/>
            </a:endParaRPr>
          </a:p>
        </p:txBody>
      </p:sp>
      <p:sp>
        <p:nvSpPr>
          <p:cNvPr id="241" name="Shape 241"/>
          <p:cNvSpPr/>
          <p:nvPr/>
        </p:nvSpPr>
        <p:spPr>
          <a:xfrm>
            <a:off x="468312" y="2486450"/>
            <a:ext cx="8218487" cy="1075899"/>
          </a:xfrm>
          <a:prstGeom prst="rect">
            <a:avLst/>
          </a:prstGeom>
          <a:solidFill>
            <a:srgbClr val="E6BACC"/>
          </a:solidFill>
          <a:ln>
            <a:noFill/>
          </a:ln>
        </p:spPr>
        <p:txBody>
          <a:bodyPr anchorCtr="0" anchor="ctr" bIns="45700" lIns="91425" rIns="91425" tIns="45700">
            <a:noAutofit/>
          </a:bodyPr>
          <a:lstStyle/>
          <a:p>
            <a:pPr indent="0" lvl="0" marL="0" marR="0" rtl="0" algn="ctr">
              <a:spcBef>
                <a:spcPts val="0"/>
              </a:spcBef>
              <a:buNone/>
            </a:pPr>
            <a:r>
              <a:t/>
            </a:r>
            <a:endParaRPr b="0" baseline="0" i="0" sz="1400" u="none" cap="none" strike="noStrike">
              <a:solidFill>
                <a:schemeClr val="lt1"/>
              </a:solidFill>
              <a:latin typeface="Arial"/>
              <a:ea typeface="Arial"/>
              <a:cs typeface="Arial"/>
              <a:sym typeface="Arial"/>
            </a:endParaRPr>
          </a:p>
        </p:txBody>
      </p:sp>
      <p:sp>
        <p:nvSpPr>
          <p:cNvPr id="242" name="Shape 242"/>
          <p:cNvSpPr/>
          <p:nvPr/>
        </p:nvSpPr>
        <p:spPr>
          <a:xfrm>
            <a:off x="468312" y="3705651"/>
            <a:ext cx="8218487" cy="1075899"/>
          </a:xfrm>
          <a:prstGeom prst="rect">
            <a:avLst/>
          </a:prstGeom>
          <a:solidFill>
            <a:srgbClr val="BDF77B"/>
          </a:solidFill>
          <a:ln>
            <a:noFill/>
          </a:ln>
        </p:spPr>
        <p:txBody>
          <a:bodyPr anchorCtr="0" anchor="ctr" bIns="45700" lIns="91425" rIns="91425" tIns="45700">
            <a:noAutofit/>
          </a:bodyPr>
          <a:lstStyle/>
          <a:p>
            <a:pPr indent="0" lvl="0" marL="0" marR="0" rtl="0" algn="ctr">
              <a:spcBef>
                <a:spcPts val="0"/>
              </a:spcBef>
              <a:buNone/>
            </a:pPr>
            <a:r>
              <a:t/>
            </a:r>
            <a:endParaRPr b="0" baseline="0" i="0" sz="1400" u="none" cap="none" strike="noStrike">
              <a:solidFill>
                <a:schemeClr val="lt1"/>
              </a:solidFill>
              <a:latin typeface="Arial"/>
              <a:ea typeface="Arial"/>
              <a:cs typeface="Arial"/>
              <a:sym typeface="Arial"/>
            </a:endParaRPr>
          </a:p>
        </p:txBody>
      </p:sp>
      <p:sp>
        <p:nvSpPr>
          <p:cNvPr id="243" name="Shape 243"/>
          <p:cNvSpPr txBox="1"/>
          <p:nvPr>
            <p:ph idx="1" type="body"/>
          </p:nvPr>
        </p:nvSpPr>
        <p:spPr>
          <a:xfrm>
            <a:off x="1295400" y="1657350"/>
            <a:ext cx="6553200" cy="3810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8F9494"/>
              </a:buClr>
              <a:buSzPct val="25000"/>
              <a:buFont typeface="Arial"/>
              <a:buNone/>
            </a:pPr>
            <a:r>
              <a:rPr b="0" baseline="0" i="0" lang="de-DE" sz="1400" u="none" cap="none" strike="noStrike">
                <a:solidFill>
                  <a:schemeClr val="dk1"/>
                </a:solidFill>
                <a:latin typeface="Arial"/>
                <a:ea typeface="Arial"/>
                <a:cs typeface="Arial"/>
                <a:sym typeface="Arial"/>
              </a:rPr>
              <a:t>What is the link between freedom of information (FOI) and open data (OD)?</a:t>
            </a:r>
          </a:p>
          <a:p>
            <a:pPr indent="0" lvl="0" marL="0" marR="0" rtl="0" algn="ctr">
              <a:lnSpc>
                <a:spcPct val="100000"/>
              </a:lnSpc>
              <a:spcBef>
                <a:spcPts val="180"/>
              </a:spcBef>
              <a:spcAft>
                <a:spcPts val="0"/>
              </a:spcAft>
              <a:buClr>
                <a:srgbClr val="8F9494"/>
              </a:buClr>
              <a:buFont typeface="Arial"/>
              <a:buNone/>
            </a:pPr>
            <a:r>
              <a:t/>
            </a:r>
            <a:endParaRPr b="0" baseline="0" i="0" sz="1400" u="none" cap="none" strike="noStrike">
              <a:solidFill>
                <a:schemeClr val="dk1"/>
              </a:solidFill>
              <a:latin typeface="Arial"/>
              <a:ea typeface="Arial"/>
              <a:cs typeface="Arial"/>
              <a:sym typeface="Arial"/>
            </a:endParaRPr>
          </a:p>
        </p:txBody>
      </p:sp>
      <p:sp>
        <p:nvSpPr>
          <p:cNvPr id="244" name="Shape 244"/>
          <p:cNvSpPr txBox="1"/>
          <p:nvPr>
            <p:ph idx="2" type="body"/>
          </p:nvPr>
        </p:nvSpPr>
        <p:spPr>
          <a:xfrm>
            <a:off x="838200" y="2724150"/>
            <a:ext cx="7543800" cy="5711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8F9494"/>
              </a:buClr>
              <a:buSzPct val="25000"/>
              <a:buFont typeface="Arial"/>
              <a:buNone/>
            </a:pPr>
            <a:r>
              <a:rPr b="0" baseline="0" i="0" lang="de-DE" sz="1400" u="none" cap="none" strike="noStrike">
                <a:solidFill>
                  <a:schemeClr val="dk1"/>
                </a:solidFill>
                <a:latin typeface="Arial"/>
                <a:ea typeface="Arial"/>
                <a:cs typeface="Arial"/>
                <a:sym typeface="Arial"/>
              </a:rPr>
              <a:t>What challenges do we foresee in terms of ensuring that FOI and OD will achieve </a:t>
            </a:r>
          </a:p>
          <a:p>
            <a:pPr indent="0" lvl="0" marL="0" marR="0" rtl="0" algn="ctr">
              <a:lnSpc>
                <a:spcPct val="100000"/>
              </a:lnSpc>
              <a:spcBef>
                <a:spcPts val="180"/>
              </a:spcBef>
              <a:spcAft>
                <a:spcPts val="0"/>
              </a:spcAft>
              <a:buClr>
                <a:srgbClr val="8F9494"/>
              </a:buClr>
              <a:buSzPct val="25000"/>
              <a:buFont typeface="Arial"/>
              <a:buNone/>
            </a:pPr>
            <a:r>
              <a:rPr b="0" baseline="0" i="0" lang="de-DE" sz="1400" u="none" cap="none" strike="noStrike">
                <a:solidFill>
                  <a:schemeClr val="dk1"/>
                </a:solidFill>
                <a:latin typeface="Arial"/>
                <a:ea typeface="Arial"/>
                <a:cs typeface="Arial"/>
                <a:sym typeface="Arial"/>
              </a:rPr>
              <a:t>Its intended benefits in governance?</a:t>
            </a:r>
          </a:p>
          <a:p>
            <a:pPr indent="0" lvl="0" marL="0" marR="0" rtl="0" algn="ctr">
              <a:lnSpc>
                <a:spcPct val="100000"/>
              </a:lnSpc>
              <a:spcBef>
                <a:spcPts val="180"/>
              </a:spcBef>
              <a:spcAft>
                <a:spcPts val="0"/>
              </a:spcAft>
              <a:buClr>
                <a:srgbClr val="8F9494"/>
              </a:buClr>
              <a:buFont typeface="Arial"/>
              <a:buNone/>
            </a:pPr>
            <a:r>
              <a:t/>
            </a:r>
            <a:endParaRPr b="0" baseline="0" i="0" sz="1400" u="none" cap="none" strike="noStrike">
              <a:solidFill>
                <a:schemeClr val="dk1"/>
              </a:solidFill>
              <a:latin typeface="Arial"/>
              <a:ea typeface="Arial"/>
              <a:cs typeface="Arial"/>
              <a:sym typeface="Arial"/>
            </a:endParaRPr>
          </a:p>
        </p:txBody>
      </p:sp>
      <p:sp>
        <p:nvSpPr>
          <p:cNvPr id="245" name="Shape 245"/>
          <p:cNvSpPr txBox="1"/>
          <p:nvPr>
            <p:ph idx="3" type="body"/>
          </p:nvPr>
        </p:nvSpPr>
        <p:spPr>
          <a:xfrm>
            <a:off x="1295400" y="4019550"/>
            <a:ext cx="6553200" cy="4572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8F9494"/>
              </a:buClr>
              <a:buSzPct val="25000"/>
              <a:buFont typeface="Arial"/>
              <a:buNone/>
            </a:pPr>
            <a:r>
              <a:rPr b="0" baseline="0" i="0" lang="de-DE" sz="1400" u="none" cap="none" strike="noStrike">
                <a:solidFill>
                  <a:schemeClr val="dk1"/>
                </a:solidFill>
                <a:latin typeface="Arial"/>
                <a:ea typeface="Arial"/>
                <a:cs typeface="Arial"/>
                <a:sym typeface="Arial"/>
              </a:rPr>
              <a:t>How do we deal with these challenges?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sp>
        <p:nvSpPr>
          <p:cNvPr id="250" name="Shape 250"/>
          <p:cNvSpPr/>
          <p:nvPr/>
        </p:nvSpPr>
        <p:spPr>
          <a:xfrm>
            <a:off x="0" y="-19050"/>
            <a:ext cx="9144000" cy="5162549"/>
          </a:xfrm>
          <a:prstGeom prst="rect">
            <a:avLst/>
          </a:prstGeom>
          <a:solidFill>
            <a:srgbClr val="008000"/>
          </a:solidFill>
          <a:ln>
            <a:noFill/>
          </a:ln>
        </p:spPr>
        <p:txBody>
          <a:bodyPr anchorCtr="0" anchor="ctr" bIns="45700" lIns="91425" rIns="91425" tIns="45700">
            <a:noAutofit/>
          </a:bodyPr>
          <a:lstStyle/>
          <a:p>
            <a:pPr indent="0" lvl="0" marL="0" marR="0" rtl="0" algn="ctr">
              <a:spcBef>
                <a:spcPts val="0"/>
              </a:spcBef>
              <a:buNone/>
            </a:pPr>
            <a:r>
              <a:t/>
            </a:r>
            <a:endParaRPr b="0" baseline="0" i="0" sz="1400" u="none" cap="none" strike="noStrike">
              <a:solidFill>
                <a:schemeClr val="lt1"/>
              </a:solidFill>
              <a:latin typeface="Arial"/>
              <a:ea typeface="Arial"/>
              <a:cs typeface="Arial"/>
              <a:sym typeface="Arial"/>
            </a:endParaRPr>
          </a:p>
        </p:txBody>
      </p:sp>
      <p:sp>
        <p:nvSpPr>
          <p:cNvPr id="251" name="Shape 251"/>
          <p:cNvSpPr txBox="1"/>
          <p:nvPr>
            <p:ph type="title"/>
          </p:nvPr>
        </p:nvSpPr>
        <p:spPr>
          <a:xfrm>
            <a:off x="467650" y="2019300"/>
            <a:ext cx="8229600" cy="1237282"/>
          </a:xfrm>
          <a:prstGeom prst="rect">
            <a:avLst/>
          </a:prstGeom>
          <a:noFill/>
          <a:ln>
            <a:noFill/>
          </a:ln>
        </p:spPr>
        <p:txBody>
          <a:bodyPr anchorCtr="0" anchor="t" bIns="91425" lIns="91425" rIns="91425" tIns="91425">
            <a:noAutofit/>
          </a:bodyPr>
          <a:lstStyle/>
          <a:p>
            <a:pPr indent="0" lvl="0" marL="0" marR="0" rtl="0" algn="ctr">
              <a:spcBef>
                <a:spcPts val="0"/>
              </a:spcBef>
              <a:buClr>
                <a:srgbClr val="FFFFFF"/>
              </a:buClr>
              <a:buSzPct val="25000"/>
              <a:buFont typeface="Arial"/>
              <a:buNone/>
            </a:pPr>
            <a:r>
              <a:rPr b="0" baseline="0" i="0" lang="de-DE" sz="4000" u="none" cap="none" strike="noStrike">
                <a:solidFill>
                  <a:srgbClr val="FFFFFF"/>
                </a:solidFill>
                <a:latin typeface="Arial"/>
                <a:ea typeface="Arial"/>
                <a:cs typeface="Arial"/>
                <a:sym typeface="Arial"/>
              </a:rPr>
              <a:t>Silvana Fumega</a:t>
            </a:r>
            <a:br>
              <a:rPr b="0" baseline="0" i="0" lang="de-DE" sz="3600" u="none" cap="none" strike="noStrike">
                <a:solidFill>
                  <a:srgbClr val="FFFFFF"/>
                </a:solidFill>
                <a:latin typeface="Arial"/>
                <a:ea typeface="Arial"/>
                <a:cs typeface="Arial"/>
                <a:sym typeface="Arial"/>
              </a:rPr>
            </a:br>
            <a:r>
              <a:rPr b="0" baseline="0" i="0" lang="de-DE" sz="1400" u="none" cap="none" strike="noStrike">
                <a:solidFill>
                  <a:srgbClr val="FFFFFF"/>
                </a:solidFill>
                <a:latin typeface="Arial"/>
                <a:ea typeface="Arial"/>
                <a:cs typeface="Arial"/>
                <a:sym typeface="Arial"/>
              </a:rPr>
              <a:t>University of Tasmania</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nvSpPr>
        <p:spPr>
          <a:xfrm>
            <a:off x="1408612" y="2748974"/>
            <a:ext cx="6466150" cy="58477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de-DE" sz="3200" u="none" cap="none" strike="noStrike">
                <a:solidFill>
                  <a:srgbClr val="252727"/>
                </a:solidFill>
                <a:latin typeface="Arial"/>
                <a:ea typeface="Arial"/>
                <a:cs typeface="Arial"/>
                <a:sym typeface="Arial"/>
              </a:rPr>
              <a:t>Is it that simple?</a:t>
            </a:r>
          </a:p>
        </p:txBody>
      </p:sp>
      <p:sp>
        <p:nvSpPr>
          <p:cNvPr id="257" name="Shape 257"/>
          <p:cNvSpPr txBox="1"/>
          <p:nvPr/>
        </p:nvSpPr>
        <p:spPr>
          <a:xfrm>
            <a:off x="1545136" y="1559063"/>
            <a:ext cx="6329627" cy="70788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de-DE" sz="4000" u="none" cap="none" strike="noStrike">
                <a:solidFill>
                  <a:srgbClr val="252727"/>
                </a:solidFill>
                <a:latin typeface="Arial"/>
                <a:ea typeface="Arial"/>
                <a:cs typeface="Arial"/>
                <a:sym typeface="Arial"/>
              </a:rPr>
              <a:t>RTD = RTI + ICT?</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sp>
        <p:nvSpPr>
          <p:cNvPr id="263" name="Shape 263"/>
          <p:cNvSpPr txBox="1"/>
          <p:nvPr/>
        </p:nvSpPr>
        <p:spPr>
          <a:xfrm>
            <a:off x="2234099" y="438150"/>
            <a:ext cx="4707639" cy="70788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de-DE" sz="4000" u="none" cap="none" strike="noStrike">
                <a:solidFill>
                  <a:srgbClr val="252727"/>
                </a:solidFill>
                <a:latin typeface="Arial"/>
                <a:ea typeface="Arial"/>
                <a:cs typeface="Arial"/>
                <a:sym typeface="Arial"/>
              </a:rPr>
              <a:t>Right to Data (RTD)</a:t>
            </a:r>
          </a:p>
        </p:txBody>
      </p:sp>
      <p:sp>
        <p:nvSpPr>
          <p:cNvPr id="264" name="Shape 264"/>
          <p:cNvSpPr/>
          <p:nvPr/>
        </p:nvSpPr>
        <p:spPr>
          <a:xfrm>
            <a:off x="4248150" y="1416673"/>
            <a:ext cx="673099" cy="477696"/>
          </a:xfrm>
          <a:prstGeom prst="downArrow">
            <a:avLst>
              <a:gd fmla="val 50000" name="adj1"/>
              <a:gd fmla="val 50000" name="adj2"/>
            </a:avLst>
          </a:prstGeom>
          <a:solidFill>
            <a:srgbClr val="008000"/>
          </a:solidFill>
          <a:ln>
            <a:noFill/>
          </a:ln>
        </p:spPr>
        <p:txBody>
          <a:bodyPr anchorCtr="0" anchor="ctr" bIns="45700" lIns="91425" rIns="91425" tIns="45700">
            <a:noAutofit/>
          </a:bodyPr>
          <a:lstStyle/>
          <a:p>
            <a:pPr indent="0" lvl="0" marL="0" marR="0" rtl="0" algn="ctr">
              <a:spcBef>
                <a:spcPts val="0"/>
              </a:spcBef>
              <a:buNone/>
            </a:pPr>
            <a:r>
              <a:t/>
            </a:r>
            <a:endParaRPr b="0" baseline="0" i="0" sz="1400" u="none" cap="none" strike="noStrike">
              <a:solidFill>
                <a:schemeClr val="lt1"/>
              </a:solidFill>
              <a:latin typeface="Arial"/>
              <a:ea typeface="Arial"/>
              <a:cs typeface="Arial"/>
              <a:sym typeface="Arial"/>
            </a:endParaRPr>
          </a:p>
        </p:txBody>
      </p:sp>
      <p:sp>
        <p:nvSpPr>
          <p:cNvPr id="265" name="Shape 265"/>
          <p:cNvSpPr/>
          <p:nvPr/>
        </p:nvSpPr>
        <p:spPr>
          <a:xfrm>
            <a:off x="304800" y="2226298"/>
            <a:ext cx="8534399" cy="36933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de-DE" sz="1800" u="none" cap="none" strike="noStrike">
                <a:solidFill>
                  <a:srgbClr val="252727"/>
                </a:solidFill>
                <a:latin typeface="Arial"/>
                <a:ea typeface="Arial"/>
                <a:cs typeface="Arial"/>
                <a:sym typeface="Arial"/>
              </a:rPr>
              <a:t>Is OGD is taking an advocacy path similar to the RTI movement? If so, why?</a:t>
            </a:r>
          </a:p>
        </p:txBody>
      </p:sp>
      <p:sp>
        <p:nvSpPr>
          <p:cNvPr id="266" name="Shape 266"/>
          <p:cNvSpPr/>
          <p:nvPr/>
        </p:nvSpPr>
        <p:spPr>
          <a:xfrm>
            <a:off x="4248150" y="2923766"/>
            <a:ext cx="673099" cy="477696"/>
          </a:xfrm>
          <a:prstGeom prst="downArrow">
            <a:avLst>
              <a:gd fmla="val 50000" name="adj1"/>
              <a:gd fmla="val 50000" name="adj2"/>
            </a:avLst>
          </a:prstGeom>
          <a:solidFill>
            <a:srgbClr val="008000"/>
          </a:solidFill>
          <a:ln>
            <a:noFill/>
          </a:ln>
        </p:spPr>
        <p:txBody>
          <a:bodyPr anchorCtr="0" anchor="ctr" bIns="45700" lIns="91425" rIns="91425" tIns="45700">
            <a:noAutofit/>
          </a:bodyPr>
          <a:lstStyle/>
          <a:p>
            <a:pPr indent="0" lvl="0" marL="0" marR="0" rtl="0" algn="ctr">
              <a:spcBef>
                <a:spcPts val="0"/>
              </a:spcBef>
              <a:buNone/>
            </a:pPr>
            <a:r>
              <a:t/>
            </a:r>
            <a:endParaRPr b="0" baseline="0" i="0" sz="1400" u="none" cap="none" strike="noStrike">
              <a:solidFill>
                <a:schemeClr val="lt1"/>
              </a:solidFill>
              <a:latin typeface="Arial"/>
              <a:ea typeface="Arial"/>
              <a:cs typeface="Arial"/>
              <a:sym typeface="Arial"/>
            </a:endParaRPr>
          </a:p>
        </p:txBody>
      </p:sp>
      <p:sp>
        <p:nvSpPr>
          <p:cNvPr id="267" name="Shape 267"/>
          <p:cNvSpPr txBox="1"/>
          <p:nvPr/>
        </p:nvSpPr>
        <p:spPr>
          <a:xfrm>
            <a:off x="533400" y="3738085"/>
            <a:ext cx="8077199" cy="738664"/>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de-DE" sz="1400" u="none" cap="none" strike="noStrike">
                <a:solidFill>
                  <a:srgbClr val="252727"/>
                </a:solidFill>
                <a:latin typeface="Arial"/>
                <a:ea typeface="Arial"/>
                <a:cs typeface="Arial"/>
                <a:sym typeface="Arial"/>
              </a:rPr>
              <a:t>Using the rights approach has proven to be a very useful advocacy and dissemination tool. However, does OGD need that diffusion tool when this initiative has been translated and adopted by a large number of countries? (developed and developing countries)</a:t>
            </a:r>
          </a:p>
          <a:p>
            <a:pPr indent="0" lvl="0" marL="0" marR="0" rtl="0" algn="l">
              <a:spcBef>
                <a:spcPts val="0"/>
              </a:spcBef>
              <a:buNone/>
            </a:pPr>
            <a:r>
              <a:t/>
            </a:r>
            <a:endParaRPr b="0" baseline="0" i="0" sz="1400" u="none" cap="none" strike="noStrike">
              <a:solidFill>
                <a:srgbClr val="252727"/>
              </a:solidFill>
              <a:latin typeface="Arial"/>
              <a:ea typeface="Arial"/>
              <a:cs typeface="Arial"/>
              <a:sym typeface="Arial"/>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sp>
        <p:nvSpPr>
          <p:cNvPr id="273" name="Shape 273"/>
          <p:cNvSpPr txBox="1"/>
          <p:nvPr/>
        </p:nvSpPr>
        <p:spPr>
          <a:xfrm>
            <a:off x="1807225" y="954941"/>
            <a:ext cx="5459547" cy="70788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de-DE" sz="4000" u="none" cap="none" strike="noStrike">
                <a:solidFill>
                  <a:srgbClr val="252727"/>
                </a:solidFill>
                <a:latin typeface="Arial"/>
                <a:ea typeface="Arial"/>
                <a:cs typeface="Arial"/>
                <a:sym typeface="Arial"/>
              </a:rPr>
              <a:t>Some basic definitions:</a:t>
            </a:r>
          </a:p>
          <a:p>
            <a:pPr indent="0" lvl="0" marL="0" marR="0" rtl="0" algn="l">
              <a:spcBef>
                <a:spcPts val="0"/>
              </a:spcBef>
              <a:buNone/>
            </a:pPr>
            <a:r>
              <a:t/>
            </a:r>
            <a:endParaRPr b="0" baseline="0" i="0" sz="4000" u="none" cap="none" strike="noStrike">
              <a:solidFill>
                <a:srgbClr val="252727"/>
              </a:solidFill>
              <a:latin typeface="Arial"/>
              <a:ea typeface="Arial"/>
              <a:cs typeface="Arial"/>
              <a:sym typeface="Arial"/>
            </a:endParaRPr>
          </a:p>
        </p:txBody>
      </p:sp>
      <p:sp>
        <p:nvSpPr>
          <p:cNvPr id="274" name="Shape 274"/>
          <p:cNvSpPr txBox="1"/>
          <p:nvPr/>
        </p:nvSpPr>
        <p:spPr>
          <a:xfrm>
            <a:off x="990600" y="1891426"/>
            <a:ext cx="7772400" cy="2585322"/>
          </a:xfrm>
          <a:prstGeom prst="rect">
            <a:avLst/>
          </a:prstGeom>
          <a:noFill/>
          <a:ln>
            <a:noFill/>
          </a:ln>
        </p:spPr>
        <p:txBody>
          <a:bodyPr anchorCtr="0" anchor="t" bIns="45700" lIns="91425" rIns="91425" tIns="45700">
            <a:noAutofit/>
          </a:bodyPr>
          <a:lstStyle/>
          <a:p>
            <a:pPr indent="-457200" lvl="0" marL="457200" marR="0" rtl="0" algn="l">
              <a:spcBef>
                <a:spcPts val="0"/>
              </a:spcBef>
              <a:buNone/>
            </a:pPr>
            <a:r>
              <a:t/>
            </a:r>
            <a:endParaRPr b="0" baseline="0" i="0" sz="1800" u="none" cap="none" strike="noStrike">
              <a:solidFill>
                <a:schemeClr val="dk1"/>
              </a:solidFill>
              <a:latin typeface="Arial"/>
              <a:ea typeface="Arial"/>
              <a:cs typeface="Arial"/>
              <a:sym typeface="Arial"/>
            </a:endParaRPr>
          </a:p>
          <a:p>
            <a:pPr indent="-457200" lvl="0" marL="457200" marR="0" rtl="0" algn="l">
              <a:spcBef>
                <a:spcPts val="0"/>
              </a:spcBef>
              <a:buSzPct val="25000"/>
              <a:buNone/>
            </a:pPr>
            <a:r>
              <a:rPr b="1" baseline="0" i="0" lang="de-DE" sz="1800" u="none" cap="none" strike="noStrike">
                <a:solidFill>
                  <a:schemeClr val="dk1"/>
                </a:solidFill>
                <a:latin typeface="Arial"/>
                <a:ea typeface="Arial"/>
                <a:cs typeface="Arial"/>
                <a:sym typeface="Arial"/>
              </a:rPr>
              <a:t>RTI:   </a:t>
            </a:r>
            <a:r>
              <a:rPr b="0" baseline="0" i="0" lang="de-DE" sz="1800" u="none" cap="none" strike="noStrike">
                <a:solidFill>
                  <a:schemeClr val="dk1"/>
                </a:solidFill>
                <a:latin typeface="Arial"/>
                <a:ea typeface="Arial"/>
                <a:cs typeface="Arial"/>
                <a:sym typeface="Arial"/>
              </a:rPr>
              <a:t>Right to access information (in most cases in documents but not   </a:t>
            </a:r>
          </a:p>
          <a:p>
            <a:pPr indent="-457200" lvl="0" marL="457200" marR="0" rtl="0" algn="l">
              <a:spcBef>
                <a:spcPts val="0"/>
              </a:spcBef>
              <a:buSzPct val="25000"/>
              <a:buNone/>
            </a:pPr>
            <a:r>
              <a:rPr b="0" baseline="0" i="0" lang="de-DE" sz="1800" u="none" cap="none" strike="noStrike">
                <a:solidFill>
                  <a:schemeClr val="dk1"/>
                </a:solidFill>
                <a:latin typeface="Arial"/>
                <a:ea typeface="Arial"/>
                <a:cs typeface="Arial"/>
                <a:sym typeface="Arial"/>
              </a:rPr>
              <a:t>	   exclusively) held and/or produced by the public sector</a:t>
            </a:r>
          </a:p>
          <a:p>
            <a:pPr indent="-457200" lvl="0" marL="457200" marR="0" rtl="0" algn="l">
              <a:spcBef>
                <a:spcPts val="0"/>
              </a:spcBef>
              <a:buNone/>
            </a:pPr>
            <a:r>
              <a:t/>
            </a:r>
            <a:endParaRPr b="0" baseline="0" i="0" sz="1800" u="none" cap="none" strike="noStrike">
              <a:solidFill>
                <a:schemeClr val="dk1"/>
              </a:solidFill>
              <a:latin typeface="Arial"/>
              <a:ea typeface="Arial"/>
              <a:cs typeface="Arial"/>
              <a:sym typeface="Arial"/>
            </a:endParaRPr>
          </a:p>
          <a:p>
            <a:pPr indent="-285750" lvl="0" marL="285750" marR="0" rtl="0" algn="l">
              <a:spcBef>
                <a:spcPts val="0"/>
              </a:spcBef>
              <a:buSzPct val="25000"/>
              <a:buNone/>
            </a:pPr>
            <a:r>
              <a:rPr b="1" baseline="0" i="0" lang="de-DE" sz="1800" u="none" cap="none" strike="noStrike">
                <a:solidFill>
                  <a:srgbClr val="252727"/>
                </a:solidFill>
                <a:latin typeface="Arial"/>
                <a:ea typeface="Arial"/>
                <a:cs typeface="Arial"/>
                <a:sym typeface="Arial"/>
              </a:rPr>
              <a:t>OGD:</a:t>
            </a:r>
            <a:r>
              <a:rPr b="0" baseline="0" i="0" lang="de-DE" sz="1800" u="none" cap="none" strike="noStrike">
                <a:solidFill>
                  <a:srgbClr val="252727"/>
                </a:solidFill>
                <a:latin typeface="Arial"/>
                <a:ea typeface="Arial"/>
                <a:cs typeface="Arial"/>
                <a:sym typeface="Arial"/>
              </a:rPr>
              <a:t> Data in reusable digital format, held and/or produced by </a:t>
            </a:r>
          </a:p>
          <a:p>
            <a:pPr indent="-285750" lvl="0" marL="285750" marR="0" rtl="0" algn="l">
              <a:spcBef>
                <a:spcPts val="0"/>
              </a:spcBef>
              <a:buSzPct val="25000"/>
              <a:buNone/>
            </a:pPr>
            <a:r>
              <a:rPr b="0" baseline="0" i="0" lang="de-DE" sz="1800" u="none" cap="none" strike="noStrike">
                <a:solidFill>
                  <a:srgbClr val="252727"/>
                </a:solidFill>
                <a:latin typeface="Arial"/>
                <a:ea typeface="Arial"/>
                <a:cs typeface="Arial"/>
                <a:sym typeface="Arial"/>
              </a:rPr>
              <a:t>	      governments or by other parts of the public sector</a:t>
            </a:r>
          </a:p>
          <a:p>
            <a:pPr indent="0" lvl="0" marL="0" marR="0" rtl="0" algn="l">
              <a:spcBef>
                <a:spcPts val="0"/>
              </a:spcBef>
              <a:buNone/>
            </a:pPr>
            <a:r>
              <a:t/>
            </a:r>
            <a:endParaRPr b="0" baseline="0" i="0" sz="1800" u="none" cap="none" strike="noStrike">
              <a:solidFill>
                <a:srgbClr val="252727"/>
              </a:solidFill>
              <a:latin typeface="Arial"/>
              <a:ea typeface="Arial"/>
              <a:cs typeface="Arial"/>
              <a:sym typeface="Arial"/>
            </a:endParaRPr>
          </a:p>
          <a:p>
            <a:pPr indent="-457200" lvl="0" marL="457200" marR="0" rtl="0" algn="l">
              <a:spcBef>
                <a:spcPts val="0"/>
              </a:spcBef>
              <a:buNone/>
            </a:pPr>
            <a:r>
              <a:t/>
            </a:r>
            <a:endParaRPr b="0" baseline="0" i="0" sz="1800" u="none" cap="none" strike="noStrike">
              <a:solidFill>
                <a:schemeClr val="dk1"/>
              </a:solidFill>
              <a:latin typeface="Arial"/>
              <a:ea typeface="Arial"/>
              <a:cs typeface="Arial"/>
              <a:sym typeface="Arial"/>
            </a:endParaRPr>
          </a:p>
          <a:p>
            <a:pPr indent="0" lvl="0" marL="0" marR="0" rtl="0" algn="l">
              <a:spcBef>
                <a:spcPts val="0"/>
              </a:spcBef>
              <a:buSzPct val="25000"/>
              <a:buNone/>
            </a:pPr>
            <a:r>
              <a:rPr b="0" baseline="0" i="0" lang="de-DE" sz="1800" u="none" cap="none" strike="noStrike">
                <a:solidFill>
                  <a:schemeClr val="dk1"/>
                </a:solidFill>
                <a:latin typeface="Arial"/>
                <a:ea typeface="Arial"/>
                <a:cs typeface="Arial"/>
                <a:sym typeface="Arial"/>
              </a:rPr>
              <a:t> </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4"/>
                                        </p:tgtEl>
                                        <p:attrNameLst>
                                          <p:attrName>style.visibility</p:attrName>
                                        </p:attrNameLst>
                                      </p:cBhvr>
                                      <p:to>
                                        <p:strVal val="visible"/>
                                      </p:to>
                                    </p:set>
                                    <p:anim calcmode="lin" valueType="num">
                                      <p:cBhvr additive="base">
                                        <p:cTn dur="500"/>
                                        <p:tgtEl>
                                          <p:spTgt spid="27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x="0" y="0"/>
          <a:ext cx="0" cy="0"/>
          <a:chOff x="0" y="0"/>
          <a:chExt cx="0" cy="0"/>
        </a:xfrm>
      </p:grpSpPr>
      <p:sp>
        <p:nvSpPr>
          <p:cNvPr id="280" name="Shape 280"/>
          <p:cNvSpPr txBox="1"/>
          <p:nvPr/>
        </p:nvSpPr>
        <p:spPr>
          <a:xfrm>
            <a:off x="1066800" y="211445"/>
            <a:ext cx="7310352"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de-DE" sz="1400" u="none" cap="none" strike="noStrike">
                <a:solidFill>
                  <a:srgbClr val="252727"/>
                </a:solidFill>
                <a:latin typeface="Arial"/>
                <a:ea typeface="Arial"/>
                <a:cs typeface="Arial"/>
                <a:sym typeface="Arial"/>
              </a:rPr>
              <a:t>Differences between both fields (through the lenses of civil society actors)</a:t>
            </a:r>
          </a:p>
        </p:txBody>
      </p:sp>
      <p:graphicFrame>
        <p:nvGraphicFramePr>
          <p:cNvPr id="281" name="Shape 281"/>
          <p:cNvGraphicFramePr/>
          <p:nvPr/>
        </p:nvGraphicFramePr>
        <p:xfrm>
          <a:off x="386488" y="978950"/>
          <a:ext cx="3000000" cy="3000000"/>
        </p:xfrm>
        <a:graphic>
          <a:graphicData uri="http://schemas.openxmlformats.org/drawingml/2006/table">
            <a:tbl>
              <a:tblPr bandRow="1" firstRow="1">
                <a:noFill/>
                <a:tableStyleId>{03F3272D-B5CA-45D0-BD47-6ED4B8242EC1}</a:tableStyleId>
              </a:tblPr>
              <a:tblGrid>
                <a:gridCol w="3225475"/>
                <a:gridCol w="2647050"/>
                <a:gridCol w="2605675"/>
              </a:tblGrid>
              <a:tr h="1191475">
                <a:tc>
                  <a:txBody>
                    <a:bodyPr>
                      <a:noAutofit/>
                    </a:bodyPr>
                    <a:lstStyle/>
                    <a:p>
                      <a:pPr indent="0" lvl="0" marL="0" marR="0" rtl="0" algn="l">
                        <a:spcBef>
                          <a:spcPts val="0"/>
                        </a:spcBef>
                        <a:buSzPct val="25000"/>
                        <a:buNone/>
                      </a:pPr>
                      <a:r>
                        <a:rPr b="1" baseline="0" lang="de-DE" sz="1100" u="none" cap="none" strike="noStrike">
                          <a:solidFill>
                            <a:srgbClr val="000000"/>
                          </a:solidFill>
                          <a:latin typeface="Arial"/>
                          <a:ea typeface="Arial"/>
                          <a:cs typeface="Arial"/>
                          <a:sym typeface="Arial"/>
                        </a:rPr>
                        <a:t>Object </a:t>
                      </a:r>
                    </a:p>
                  </a:txBody>
                  <a:tcPr marT="34300" marB="34300" marR="91450" marL="91450">
                    <a:solidFill>
                      <a:srgbClr val="D8D8D8"/>
                    </a:solidFill>
                  </a:tcPr>
                </a:tc>
                <a:tc>
                  <a:txBody>
                    <a:bodyPr>
                      <a:noAutofit/>
                    </a:bodyPr>
                    <a:lstStyle/>
                    <a:p>
                      <a:pPr indent="-285750" lvl="0" marL="285750" marR="0" rtl="0" algn="l">
                        <a:spcBef>
                          <a:spcPts val="0"/>
                        </a:spcBef>
                        <a:buClr>
                          <a:schemeClr val="accent1"/>
                        </a:buClr>
                        <a:buSzPct val="100000"/>
                        <a:buFont typeface="Arial"/>
                        <a:buChar char="•"/>
                      </a:pPr>
                      <a:r>
                        <a:rPr b="0" baseline="0" lang="de-DE" sz="1100" u="none" cap="none" strike="noStrike">
                          <a:solidFill>
                            <a:schemeClr val="dk1"/>
                          </a:solidFill>
                          <a:latin typeface="Arial"/>
                          <a:ea typeface="Arial"/>
                          <a:cs typeface="Arial"/>
                          <a:sym typeface="Arial"/>
                        </a:rPr>
                        <a:t>Information (in most cases in documents but not exclusively)  held and/or produced by public sector</a:t>
                      </a:r>
                    </a:p>
                    <a:p>
                      <a:pPr indent="-285750" lvl="0" marL="285750" marR="0" rtl="0" algn="l">
                        <a:lnSpc>
                          <a:spcPct val="100000"/>
                        </a:lnSpc>
                        <a:spcBef>
                          <a:spcPts val="0"/>
                        </a:spcBef>
                        <a:spcAft>
                          <a:spcPts val="0"/>
                        </a:spcAft>
                        <a:buClr>
                          <a:schemeClr val="dk1"/>
                        </a:buClr>
                        <a:buSzPct val="100000"/>
                        <a:buFont typeface="Arial"/>
                        <a:buChar char="•"/>
                      </a:pPr>
                      <a:r>
                        <a:rPr b="0" baseline="0" lang="de-DE" sz="1100" u="none" cap="none" strike="noStrike">
                          <a:solidFill>
                            <a:schemeClr val="dk1"/>
                          </a:solidFill>
                          <a:latin typeface="Arial"/>
                          <a:ea typeface="Arial"/>
                          <a:cs typeface="Arial"/>
                          <a:sym typeface="Arial"/>
                        </a:rPr>
                        <a:t>Requester has, in most cases, the right to express a desired format  </a:t>
                      </a:r>
                    </a:p>
                  </a:txBody>
                  <a:tcPr marT="34300" marB="34300" marR="91450" marL="91450">
                    <a:solidFill>
                      <a:srgbClr val="D8D8D8"/>
                    </a:solidFill>
                  </a:tcPr>
                </a:tc>
                <a:tc>
                  <a:txBody>
                    <a:bodyPr>
                      <a:noAutofit/>
                    </a:bodyPr>
                    <a:lstStyle/>
                    <a:p>
                      <a:pPr indent="-285750" lvl="0" marL="285750" marR="0" rtl="0" algn="l">
                        <a:lnSpc>
                          <a:spcPct val="100000"/>
                        </a:lnSpc>
                        <a:spcBef>
                          <a:spcPts val="0"/>
                        </a:spcBef>
                        <a:spcAft>
                          <a:spcPts val="0"/>
                        </a:spcAft>
                        <a:buClr>
                          <a:schemeClr val="dk1"/>
                        </a:buClr>
                        <a:buSzPct val="100000"/>
                        <a:buFont typeface="Arial"/>
                        <a:buChar char="•"/>
                      </a:pPr>
                      <a:r>
                        <a:rPr b="0" baseline="0" lang="de-DE" sz="1100" u="none" cap="none" strike="noStrike">
                          <a:solidFill>
                            <a:schemeClr val="dk1"/>
                          </a:solidFill>
                          <a:latin typeface="Arial"/>
                          <a:ea typeface="Arial"/>
                          <a:cs typeface="Arial"/>
                          <a:sym typeface="Arial"/>
                        </a:rPr>
                        <a:t>Data in reusable digital format, held and/or produced by public sector.</a:t>
                      </a:r>
                    </a:p>
                    <a:p>
                      <a:pPr indent="-285750" lvl="0" marL="285750" marR="0" rtl="0" algn="l">
                        <a:lnSpc>
                          <a:spcPct val="100000"/>
                        </a:lnSpc>
                        <a:spcBef>
                          <a:spcPts val="0"/>
                        </a:spcBef>
                        <a:spcAft>
                          <a:spcPts val="0"/>
                        </a:spcAft>
                        <a:buClr>
                          <a:schemeClr val="dk1"/>
                        </a:buClr>
                        <a:buSzPct val="100000"/>
                        <a:buFont typeface="Arial"/>
                        <a:buChar char="•"/>
                      </a:pPr>
                      <a:r>
                        <a:rPr b="0" baseline="0" lang="de-DE" sz="1100" u="none" cap="none" strike="noStrike">
                          <a:solidFill>
                            <a:schemeClr val="dk1"/>
                          </a:solidFill>
                          <a:latin typeface="Arial"/>
                          <a:ea typeface="Arial"/>
                          <a:cs typeface="Arial"/>
                          <a:sym typeface="Arial"/>
                        </a:rPr>
                        <a:t>Open format is inherent to the initiative</a:t>
                      </a:r>
                    </a:p>
                    <a:p>
                      <a:pPr indent="0" lvl="0" marL="0" marR="0" rtl="0" algn="l">
                        <a:spcBef>
                          <a:spcPts val="0"/>
                        </a:spcBef>
                        <a:buNone/>
                      </a:pPr>
                      <a:r>
                        <a:t/>
                      </a:r>
                      <a:endParaRPr b="0" baseline="0" sz="1100" u="none" cap="none" strike="noStrike">
                        <a:solidFill>
                          <a:schemeClr val="dk1"/>
                        </a:solidFill>
                        <a:latin typeface="Arial"/>
                        <a:ea typeface="Arial"/>
                        <a:cs typeface="Arial"/>
                        <a:sym typeface="Arial"/>
                      </a:endParaRPr>
                    </a:p>
                  </a:txBody>
                  <a:tcPr marT="34300" marB="34300" marR="91450" marL="91450">
                    <a:solidFill>
                      <a:srgbClr val="D8D8D8"/>
                    </a:solidFill>
                  </a:tcPr>
                </a:tc>
              </a:tr>
            </a:tbl>
          </a:graphicData>
        </a:graphic>
      </p:graphicFrame>
      <p:graphicFrame>
        <p:nvGraphicFramePr>
          <p:cNvPr id="282" name="Shape 282"/>
          <p:cNvGraphicFramePr/>
          <p:nvPr/>
        </p:nvGraphicFramePr>
        <p:xfrm>
          <a:off x="381000" y="2123799"/>
          <a:ext cx="3000000" cy="3000000"/>
        </p:xfrm>
        <a:graphic>
          <a:graphicData uri="http://schemas.openxmlformats.org/drawingml/2006/table">
            <a:tbl>
              <a:tblPr bandRow="1" firstRow="1">
                <a:noFill/>
                <a:tableStyleId>{AADF83CB-F6B0-4047-9724-BFD22D2FABE3}</a:tableStyleId>
              </a:tblPr>
              <a:tblGrid>
                <a:gridCol w="3225475"/>
                <a:gridCol w="2647050"/>
                <a:gridCol w="2605675"/>
              </a:tblGrid>
              <a:tr h="494025">
                <a:tc>
                  <a:txBody>
                    <a:bodyPr>
                      <a:noAutofit/>
                    </a:bodyPr>
                    <a:lstStyle/>
                    <a:p>
                      <a:pPr indent="0" lvl="0" marL="0" marR="0" rtl="0" algn="l">
                        <a:spcBef>
                          <a:spcPts val="0"/>
                        </a:spcBef>
                        <a:buSzPct val="25000"/>
                        <a:buNone/>
                      </a:pPr>
                      <a:r>
                        <a:rPr b="0" baseline="0" lang="de-DE" sz="1100" u="none" cap="none" strike="noStrike">
                          <a:solidFill>
                            <a:schemeClr val="dk1"/>
                          </a:solidFill>
                          <a:latin typeface="Arial"/>
                          <a:ea typeface="Arial"/>
                          <a:cs typeface="Arial"/>
                          <a:sym typeface="Arial"/>
                        </a:rPr>
                        <a:t>Focus: re: info/data</a:t>
                      </a:r>
                    </a:p>
                  </a:txBody>
                  <a:tcPr marT="34300" marB="34300" marR="91450" marL="91450">
                    <a:solidFill>
                      <a:srgbClr val="D8D8D8"/>
                    </a:solidFill>
                  </a:tcPr>
                </a:tc>
                <a:tc>
                  <a:txBody>
                    <a:bodyPr>
                      <a:noAutofit/>
                    </a:bodyPr>
                    <a:lstStyle/>
                    <a:p>
                      <a:pPr indent="-285750" lvl="0" marL="285750" marR="0" rtl="0" algn="l">
                        <a:spcBef>
                          <a:spcPts val="0"/>
                        </a:spcBef>
                        <a:buClr>
                          <a:srgbClr val="000000"/>
                        </a:buClr>
                        <a:buSzPct val="100000"/>
                        <a:buFont typeface="Arial"/>
                        <a:buChar char="•"/>
                      </a:pPr>
                      <a:r>
                        <a:rPr b="0" baseline="0" lang="de-DE" sz="1100" u="none" cap="none" strike="noStrike">
                          <a:solidFill>
                            <a:srgbClr val="000000"/>
                          </a:solidFill>
                          <a:latin typeface="Arial"/>
                          <a:ea typeface="Arial"/>
                          <a:cs typeface="Arial"/>
                          <a:sym typeface="Arial"/>
                        </a:rPr>
                        <a:t>Reducing information asymmetry (focus on access)</a:t>
                      </a:r>
                    </a:p>
                  </a:txBody>
                  <a:tcPr marT="34300" marB="34300" marR="91450" marL="91450">
                    <a:solidFill>
                      <a:srgbClr val="D8D8D8"/>
                    </a:solidFill>
                  </a:tcPr>
                </a:tc>
                <a:tc>
                  <a:txBody>
                    <a:bodyPr>
                      <a:noAutofit/>
                    </a:bodyPr>
                    <a:lstStyle/>
                    <a:p>
                      <a:pPr indent="-285750" lvl="0" marL="285750" marR="0" rtl="0" algn="l">
                        <a:spcBef>
                          <a:spcPts val="0"/>
                        </a:spcBef>
                        <a:buClr>
                          <a:srgbClr val="000000"/>
                        </a:buClr>
                        <a:buSzPct val="100000"/>
                        <a:buFont typeface="Arial"/>
                        <a:buChar char="•"/>
                      </a:pPr>
                      <a:r>
                        <a:rPr b="0" baseline="0" lang="de-DE" sz="1100" u="none" cap="none" strike="noStrike">
                          <a:solidFill>
                            <a:srgbClr val="000000"/>
                          </a:solidFill>
                          <a:latin typeface="Arial"/>
                          <a:ea typeface="Arial"/>
                          <a:cs typeface="Arial"/>
                          <a:sym typeface="Arial"/>
                        </a:rPr>
                        <a:t>Focus on re- use (added value) </a:t>
                      </a:r>
                    </a:p>
                  </a:txBody>
                  <a:tcPr marT="34300" marB="34300" marR="91450" marL="91450">
                    <a:solidFill>
                      <a:srgbClr val="D8D8D8"/>
                    </a:solidFill>
                  </a:tcPr>
                </a:tc>
              </a:tr>
            </a:tbl>
          </a:graphicData>
        </a:graphic>
      </p:graphicFrame>
      <p:graphicFrame>
        <p:nvGraphicFramePr>
          <p:cNvPr id="283" name="Shape 283"/>
          <p:cNvGraphicFramePr/>
          <p:nvPr/>
        </p:nvGraphicFramePr>
        <p:xfrm>
          <a:off x="380993" y="687070"/>
          <a:ext cx="3000000" cy="3000000"/>
        </p:xfrm>
        <a:graphic>
          <a:graphicData uri="http://schemas.openxmlformats.org/drawingml/2006/table">
            <a:tbl>
              <a:tblPr bandRow="1" firstRow="1">
                <a:noFill/>
                <a:tableStyleId>{2BBCE979-82D3-449A-A933-B7F147671ECF}</a:tableStyleId>
              </a:tblPr>
              <a:tblGrid>
                <a:gridCol w="3225475"/>
                <a:gridCol w="2647050"/>
                <a:gridCol w="2605675"/>
              </a:tblGrid>
              <a:tr h="224725">
                <a:tc>
                  <a:txBody>
                    <a:bodyPr>
                      <a:noAutofit/>
                    </a:bodyPr>
                    <a:lstStyle/>
                    <a:p>
                      <a:pPr indent="0" lvl="0" marL="0" marR="0" rtl="0" algn="ctr">
                        <a:spcBef>
                          <a:spcPts val="0"/>
                        </a:spcBef>
                        <a:buNone/>
                      </a:pPr>
                      <a:r>
                        <a:t/>
                      </a:r>
                      <a:endParaRPr baseline="0" sz="1400" u="none" cap="none" strike="noStrike">
                        <a:solidFill>
                          <a:schemeClr val="dk1"/>
                        </a:solidFill>
                        <a:latin typeface="Arial"/>
                        <a:ea typeface="Arial"/>
                        <a:cs typeface="Arial"/>
                        <a:sym typeface="Arial"/>
                      </a:endParaRPr>
                    </a:p>
                  </a:txBody>
                  <a:tcPr marT="34300" marB="34300" marR="91450" marL="91450">
                    <a:solidFill>
                      <a:srgbClr val="DDD9C3"/>
                    </a:solidFill>
                  </a:tcPr>
                </a:tc>
                <a:tc>
                  <a:txBody>
                    <a:bodyPr>
                      <a:noAutofit/>
                    </a:bodyPr>
                    <a:lstStyle/>
                    <a:p>
                      <a:pPr indent="0" lvl="0" marL="0" marR="0" rtl="0" algn="ctr">
                        <a:spcBef>
                          <a:spcPts val="0"/>
                        </a:spcBef>
                        <a:buSzPct val="25000"/>
                        <a:buNone/>
                      </a:pPr>
                      <a:r>
                        <a:rPr baseline="0" lang="de-DE" sz="1400" u="none" cap="none" strike="noStrike">
                          <a:solidFill>
                            <a:schemeClr val="dk1"/>
                          </a:solidFill>
                          <a:latin typeface="Arial"/>
                          <a:ea typeface="Arial"/>
                          <a:cs typeface="Arial"/>
                          <a:sym typeface="Arial"/>
                        </a:rPr>
                        <a:t>FOI </a:t>
                      </a:r>
                    </a:p>
                  </a:txBody>
                  <a:tcPr marT="34300" marB="34300" marR="91450" marL="91450">
                    <a:solidFill>
                      <a:srgbClr val="DDD9C3"/>
                    </a:solidFill>
                  </a:tcPr>
                </a:tc>
                <a:tc>
                  <a:txBody>
                    <a:bodyPr>
                      <a:noAutofit/>
                    </a:bodyPr>
                    <a:lstStyle/>
                    <a:p>
                      <a:pPr indent="0" lvl="0" marL="0" marR="0" rtl="0" algn="ctr">
                        <a:spcBef>
                          <a:spcPts val="0"/>
                        </a:spcBef>
                        <a:buSzPct val="25000"/>
                        <a:buNone/>
                      </a:pPr>
                      <a:r>
                        <a:rPr baseline="0" lang="de-DE" sz="1400" u="none" cap="none" strike="noStrike">
                          <a:solidFill>
                            <a:schemeClr val="dk1"/>
                          </a:solidFill>
                          <a:latin typeface="Arial"/>
                          <a:ea typeface="Arial"/>
                          <a:cs typeface="Arial"/>
                          <a:sym typeface="Arial"/>
                        </a:rPr>
                        <a:t>OGD</a:t>
                      </a:r>
                    </a:p>
                  </a:txBody>
                  <a:tcPr marT="34300" marB="34300" marR="91450" marL="91450">
                    <a:solidFill>
                      <a:srgbClr val="DDD9C3"/>
                    </a:solidFill>
                  </a:tcPr>
                </a:tc>
              </a:tr>
            </a:tbl>
          </a:graphicData>
        </a:graphic>
      </p:graphicFrame>
      <p:graphicFrame>
        <p:nvGraphicFramePr>
          <p:cNvPr id="284" name="Shape 284"/>
          <p:cNvGraphicFramePr/>
          <p:nvPr/>
        </p:nvGraphicFramePr>
        <p:xfrm>
          <a:off x="380993" y="2571750"/>
          <a:ext cx="3000000" cy="3000000"/>
        </p:xfrm>
        <a:graphic>
          <a:graphicData uri="http://schemas.openxmlformats.org/drawingml/2006/table">
            <a:tbl>
              <a:tblPr bandRow="1" firstRow="1">
                <a:noFill/>
                <a:tableStyleId>{C161B773-E3A6-479F-8CCC-353A9BD1F4AD}</a:tableStyleId>
              </a:tblPr>
              <a:tblGrid>
                <a:gridCol w="3225475"/>
                <a:gridCol w="2647050"/>
                <a:gridCol w="2605675"/>
              </a:tblGrid>
              <a:tr h="1330975">
                <a:tc>
                  <a:txBody>
                    <a:bodyPr>
                      <a:noAutofit/>
                    </a:bodyPr>
                    <a:lstStyle/>
                    <a:p>
                      <a:pPr indent="0" lvl="0" marL="0" marR="0" rtl="0" algn="l">
                        <a:spcBef>
                          <a:spcPts val="0"/>
                        </a:spcBef>
                        <a:buSzPct val="25000"/>
                        <a:buNone/>
                      </a:pPr>
                      <a:r>
                        <a:rPr b="1" baseline="0" lang="de-DE" sz="1100" u="none" cap="none" strike="noStrike">
                          <a:solidFill>
                            <a:schemeClr val="dk1"/>
                          </a:solidFill>
                          <a:latin typeface="Arial"/>
                          <a:ea typeface="Arial"/>
                          <a:cs typeface="Arial"/>
                          <a:sym typeface="Arial"/>
                        </a:rPr>
                        <a:t>Copyright licensing </a:t>
                      </a:r>
                    </a:p>
                  </a:txBody>
                  <a:tcPr marT="34300" marB="34300" marR="91450" marL="91450">
                    <a:solidFill>
                      <a:srgbClr val="D8D8D8"/>
                    </a:solidFill>
                  </a:tcPr>
                </a:tc>
                <a:tc>
                  <a:txBody>
                    <a:bodyPr>
                      <a:noAutofit/>
                    </a:bodyPr>
                    <a:lstStyle/>
                    <a:p>
                      <a:pPr indent="-285750" lvl="0" marL="285750" marR="0" rtl="0" algn="l">
                        <a:spcBef>
                          <a:spcPts val="0"/>
                        </a:spcBef>
                        <a:buClr>
                          <a:srgbClr val="000000"/>
                        </a:buClr>
                        <a:buSzPct val="100000"/>
                        <a:buFont typeface="Arial"/>
                        <a:buChar char="•"/>
                      </a:pPr>
                      <a:r>
                        <a:rPr b="0" baseline="0" lang="de-DE" sz="1100" u="none" cap="none" strike="noStrike">
                          <a:solidFill>
                            <a:srgbClr val="000000"/>
                          </a:solidFill>
                          <a:latin typeface="Arial"/>
                          <a:ea typeface="Arial"/>
                          <a:cs typeface="Arial"/>
                          <a:sym typeface="Arial"/>
                        </a:rPr>
                        <a:t>Varies between countries: </a:t>
                      </a:r>
                    </a:p>
                    <a:p>
                      <a:pPr indent="-285750" lvl="0" marL="285750" marR="0" rtl="0" algn="l">
                        <a:spcBef>
                          <a:spcPts val="0"/>
                        </a:spcBef>
                        <a:buClr>
                          <a:srgbClr val="000000"/>
                        </a:buClr>
                        <a:buSzPct val="100000"/>
                        <a:buFont typeface="Arial"/>
                        <a:buChar char="•"/>
                      </a:pPr>
                      <a:r>
                        <a:rPr b="0" baseline="0" lang="de-DE" sz="1100" u="none" cap="none" strike="noStrike">
                          <a:solidFill>
                            <a:srgbClr val="000000"/>
                          </a:solidFill>
                          <a:latin typeface="Arial"/>
                          <a:ea typeface="Arial"/>
                          <a:cs typeface="Arial"/>
                          <a:sym typeface="Arial"/>
                        </a:rPr>
                        <a:t>Some (like USA) have no restrictions on republication</a:t>
                      </a:r>
                    </a:p>
                    <a:p>
                      <a:pPr indent="-285750" lvl="0" marL="285750" marR="0" rtl="0" algn="l">
                        <a:spcBef>
                          <a:spcPts val="0"/>
                        </a:spcBef>
                        <a:buClr>
                          <a:srgbClr val="000000"/>
                        </a:buClr>
                        <a:buSzPct val="100000"/>
                        <a:buFont typeface="Arial"/>
                        <a:buChar char="•"/>
                      </a:pPr>
                      <a:r>
                        <a:rPr b="0" baseline="0" lang="de-DE" sz="1100" u="none" cap="none" strike="noStrike">
                          <a:solidFill>
                            <a:srgbClr val="000000"/>
                          </a:solidFill>
                          <a:latin typeface="Arial"/>
                          <a:ea typeface="Arial"/>
                          <a:cs typeface="Arial"/>
                          <a:sym typeface="Arial"/>
                        </a:rPr>
                        <a:t>Other FOI laws do not alter copyright laws, so rights to reuse may be limited </a:t>
                      </a:r>
                    </a:p>
                  </a:txBody>
                  <a:tcPr marT="34300" marB="34300" marR="91450" marL="91450">
                    <a:solidFill>
                      <a:srgbClr val="D8D8D8"/>
                    </a:solidFill>
                  </a:tcPr>
                </a:tc>
                <a:tc>
                  <a:txBody>
                    <a:bodyPr>
                      <a:noAutofit/>
                    </a:bodyPr>
                    <a:lstStyle/>
                    <a:p>
                      <a:pPr indent="-285750" lvl="0" marL="285750" marR="0" rtl="0" algn="l">
                        <a:spcBef>
                          <a:spcPts val="0"/>
                        </a:spcBef>
                        <a:buClr>
                          <a:srgbClr val="000000"/>
                        </a:buClr>
                        <a:buSzPct val="100000"/>
                        <a:buFont typeface="Arial"/>
                        <a:buChar char="•"/>
                      </a:pPr>
                      <a:r>
                        <a:rPr b="0" baseline="0" lang="de-DE" sz="1100" u="none" cap="none" strike="noStrike">
                          <a:solidFill>
                            <a:srgbClr val="000000"/>
                          </a:solidFill>
                          <a:latin typeface="Arial"/>
                          <a:ea typeface="Arial"/>
                          <a:cs typeface="Arial"/>
                          <a:sym typeface="Arial"/>
                        </a:rPr>
                        <a:t>Inherent in OGD is that a license is granted to the user to reuse, republish the data</a:t>
                      </a:r>
                    </a:p>
                  </a:txBody>
                  <a:tcPr marT="34300" marB="34300" marR="91450" marL="91450">
                    <a:solidFill>
                      <a:srgbClr val="D8D8D8"/>
                    </a:solidFill>
                  </a:tcPr>
                </a:tc>
              </a:tr>
            </a:tbl>
          </a:graphicData>
        </a:graphic>
      </p:graphicFrame>
      <p:graphicFrame>
        <p:nvGraphicFramePr>
          <p:cNvPr id="285" name="Shape 285"/>
          <p:cNvGraphicFramePr/>
          <p:nvPr/>
        </p:nvGraphicFramePr>
        <p:xfrm>
          <a:off x="380993" y="3754121"/>
          <a:ext cx="3000000" cy="3000000"/>
        </p:xfrm>
        <a:graphic>
          <a:graphicData uri="http://schemas.openxmlformats.org/drawingml/2006/table">
            <a:tbl>
              <a:tblPr bandRow="1" firstRow="1">
                <a:noFill/>
                <a:tableStyleId>{2945D28A-1C0B-4C44-805A-0C96EDC9891B}</a:tableStyleId>
              </a:tblPr>
              <a:tblGrid>
                <a:gridCol w="3225475"/>
                <a:gridCol w="2647050"/>
                <a:gridCol w="2605675"/>
              </a:tblGrid>
              <a:tr h="304525">
                <a:tc>
                  <a:txBody>
                    <a:bodyPr>
                      <a:noAutofit/>
                    </a:bodyPr>
                    <a:lstStyle/>
                    <a:p>
                      <a:pPr indent="0" lvl="0" marL="0" marR="0" rtl="0" algn="l">
                        <a:spcBef>
                          <a:spcPts val="0"/>
                        </a:spcBef>
                        <a:buSzPct val="25000"/>
                        <a:buNone/>
                      </a:pPr>
                      <a:r>
                        <a:rPr b="1" baseline="0" lang="de-DE" sz="1100" u="none" cap="none" strike="noStrike">
                          <a:solidFill>
                            <a:schemeClr val="dk1"/>
                          </a:solidFill>
                          <a:latin typeface="Arial"/>
                          <a:ea typeface="Arial"/>
                          <a:cs typeface="Arial"/>
                          <a:sym typeface="Arial"/>
                        </a:rPr>
                        <a:t>Approach</a:t>
                      </a:r>
                    </a:p>
                  </a:txBody>
                  <a:tcPr marT="34300" marB="34300" marR="91450" marL="91450">
                    <a:solidFill>
                      <a:srgbClr val="D8D8D8"/>
                    </a:solidFill>
                  </a:tcPr>
                </a:tc>
                <a:tc>
                  <a:txBody>
                    <a:bodyPr>
                      <a:noAutofit/>
                    </a:bodyPr>
                    <a:lstStyle/>
                    <a:p>
                      <a:pPr indent="-285750" lvl="0" marL="285750" marR="0" rtl="0" algn="just">
                        <a:spcBef>
                          <a:spcPts val="0"/>
                        </a:spcBef>
                        <a:buClr>
                          <a:srgbClr val="000000"/>
                        </a:buClr>
                        <a:buSzPct val="100000"/>
                        <a:buFont typeface="Arial"/>
                        <a:buChar char="•"/>
                      </a:pPr>
                      <a:r>
                        <a:rPr b="1" baseline="0" lang="de-DE" sz="1100" u="none" cap="none" strike="noStrike">
                          <a:solidFill>
                            <a:srgbClr val="000000"/>
                          </a:solidFill>
                          <a:latin typeface="Arial"/>
                          <a:ea typeface="Arial"/>
                          <a:cs typeface="Arial"/>
                          <a:sym typeface="Arial"/>
                        </a:rPr>
                        <a:t>Legalistic (mostly)</a:t>
                      </a:r>
                    </a:p>
                  </a:txBody>
                  <a:tcPr marT="34300" marB="34300" marR="91450" marL="91450">
                    <a:solidFill>
                      <a:srgbClr val="D8D8D8"/>
                    </a:solidFill>
                  </a:tcPr>
                </a:tc>
                <a:tc>
                  <a:txBody>
                    <a:bodyPr>
                      <a:noAutofit/>
                    </a:bodyPr>
                    <a:lstStyle/>
                    <a:p>
                      <a:pPr indent="-285750" lvl="0" marL="285750" marR="0" rtl="0" algn="just">
                        <a:lnSpc>
                          <a:spcPct val="100000"/>
                        </a:lnSpc>
                        <a:spcBef>
                          <a:spcPts val="0"/>
                        </a:spcBef>
                        <a:spcAft>
                          <a:spcPts val="0"/>
                        </a:spcAft>
                        <a:buClr>
                          <a:srgbClr val="000000"/>
                        </a:buClr>
                        <a:buSzPct val="100000"/>
                        <a:buFont typeface="Arial"/>
                        <a:buChar char="•"/>
                      </a:pPr>
                      <a:r>
                        <a:rPr b="1" baseline="0" lang="de-DE" sz="1100" u="none" cap="none" strike="noStrike">
                          <a:solidFill>
                            <a:srgbClr val="000000"/>
                          </a:solidFill>
                          <a:latin typeface="Arial"/>
                          <a:ea typeface="Arial"/>
                          <a:cs typeface="Arial"/>
                          <a:sym typeface="Arial"/>
                        </a:rPr>
                        <a:t>Technical + policy (mostly)</a:t>
                      </a:r>
                    </a:p>
                    <a:p>
                      <a:pPr indent="-215900" lvl="0" marL="285750" marR="0" rtl="0" algn="just">
                        <a:spcBef>
                          <a:spcPts val="0"/>
                        </a:spcBef>
                        <a:buClr>
                          <a:schemeClr val="dk1"/>
                        </a:buClr>
                        <a:buFont typeface="Arial"/>
                        <a:buNone/>
                      </a:pPr>
                      <a:r>
                        <a:t/>
                      </a:r>
                      <a:endParaRPr b="1" baseline="0" sz="1100" u="none" cap="none" strike="noStrike">
                        <a:solidFill>
                          <a:srgbClr val="000000"/>
                        </a:solidFill>
                        <a:latin typeface="Arial"/>
                        <a:ea typeface="Arial"/>
                        <a:cs typeface="Arial"/>
                        <a:sym typeface="Arial"/>
                      </a:endParaRPr>
                    </a:p>
                  </a:txBody>
                  <a:tcPr marT="34300" marB="34300" marR="91450" marL="91450">
                    <a:solidFill>
                      <a:srgbClr val="D8D8D8"/>
                    </a:solidFill>
                  </a:tcPr>
                </a:tc>
              </a:tr>
            </a:tbl>
          </a:graphicData>
        </a:graphic>
      </p:graphicFrame>
      <p:graphicFrame>
        <p:nvGraphicFramePr>
          <p:cNvPr id="286" name="Shape 286"/>
          <p:cNvGraphicFramePr/>
          <p:nvPr/>
        </p:nvGraphicFramePr>
        <p:xfrm>
          <a:off x="380993" y="4152423"/>
          <a:ext cx="3000000" cy="3000000"/>
        </p:xfrm>
        <a:graphic>
          <a:graphicData uri="http://schemas.openxmlformats.org/drawingml/2006/table">
            <a:tbl>
              <a:tblPr bandRow="1" firstRow="1">
                <a:noFill/>
                <a:tableStyleId>{DFDDDC0C-44E9-4B47-91DA-9AF8CADB8B2F}</a:tableStyleId>
              </a:tblPr>
              <a:tblGrid>
                <a:gridCol w="3225475"/>
                <a:gridCol w="2647050"/>
                <a:gridCol w="2605675"/>
              </a:tblGrid>
              <a:tr h="354550">
                <a:tc>
                  <a:txBody>
                    <a:bodyPr>
                      <a:noAutofit/>
                    </a:bodyPr>
                    <a:lstStyle/>
                    <a:p>
                      <a:pPr indent="0" lvl="0" marL="0" marR="0" rtl="0" algn="l">
                        <a:spcBef>
                          <a:spcPts val="0"/>
                        </a:spcBef>
                        <a:buSzPct val="25000"/>
                        <a:buNone/>
                      </a:pPr>
                      <a:r>
                        <a:rPr b="1" baseline="0" lang="de-DE" sz="1100" u="none" cap="none" strike="noStrike">
                          <a:solidFill>
                            <a:srgbClr val="000000"/>
                          </a:solidFill>
                          <a:latin typeface="Arial"/>
                          <a:ea typeface="Arial"/>
                          <a:cs typeface="Arial"/>
                          <a:sym typeface="Arial"/>
                        </a:rPr>
                        <a:t>Relationship w/ public sector (govt.)</a:t>
                      </a:r>
                    </a:p>
                  </a:txBody>
                  <a:tcPr marT="34300" marB="34300" marR="91450" marL="91450">
                    <a:solidFill>
                      <a:srgbClr val="D8D8D8"/>
                    </a:solidFill>
                  </a:tcPr>
                </a:tc>
                <a:tc>
                  <a:txBody>
                    <a:bodyPr>
                      <a:noAutofit/>
                    </a:bodyPr>
                    <a:lstStyle/>
                    <a:p>
                      <a:pPr indent="-285750" lvl="0" marL="285750" marR="0" rtl="0" algn="just">
                        <a:spcBef>
                          <a:spcPts val="0"/>
                        </a:spcBef>
                        <a:buClr>
                          <a:srgbClr val="000000"/>
                        </a:buClr>
                        <a:buSzPct val="100000"/>
                        <a:buFont typeface="Arial"/>
                        <a:buChar char="•"/>
                      </a:pPr>
                      <a:r>
                        <a:rPr b="0" baseline="0" lang="de-DE" sz="1100" u="none" cap="none" strike="noStrike">
                          <a:solidFill>
                            <a:srgbClr val="000000"/>
                          </a:solidFill>
                          <a:latin typeface="Arial"/>
                          <a:ea typeface="Arial"/>
                          <a:cs typeface="Arial"/>
                          <a:sym typeface="Arial"/>
                        </a:rPr>
                        <a:t>Adversarialism</a:t>
                      </a:r>
                    </a:p>
                  </a:txBody>
                  <a:tcPr marT="34300" marB="34300" marR="91450" marL="91450">
                    <a:solidFill>
                      <a:srgbClr val="D8D8D8"/>
                    </a:solidFill>
                  </a:tcPr>
                </a:tc>
                <a:tc>
                  <a:txBody>
                    <a:bodyPr>
                      <a:noAutofit/>
                    </a:bodyPr>
                    <a:lstStyle/>
                    <a:p>
                      <a:pPr indent="-285750" lvl="0" marL="285750" marR="0" rtl="0" algn="just">
                        <a:spcBef>
                          <a:spcPts val="0"/>
                        </a:spcBef>
                        <a:buClr>
                          <a:srgbClr val="000000"/>
                        </a:buClr>
                        <a:buSzPct val="100000"/>
                        <a:buFont typeface="Arial"/>
                        <a:buChar char="•"/>
                      </a:pPr>
                      <a:r>
                        <a:rPr b="0" baseline="0" lang="de-DE" sz="1100" u="none" cap="none" strike="noStrike">
                          <a:solidFill>
                            <a:srgbClr val="000000"/>
                          </a:solidFill>
                          <a:latin typeface="Arial"/>
                          <a:ea typeface="Arial"/>
                          <a:cs typeface="Arial"/>
                          <a:sym typeface="Arial"/>
                        </a:rPr>
                        <a:t>Utilitarianism (collaboration)</a:t>
                      </a:r>
                    </a:p>
                  </a:txBody>
                  <a:tcPr marT="34300" marB="34300" marR="91450" marL="91450">
                    <a:solidFill>
                      <a:srgbClr val="D8D8D8"/>
                    </a:solidFill>
                  </a:tcPr>
                </a:tc>
              </a:tr>
            </a:tbl>
          </a:graphicData>
        </a:graphic>
      </p:graphicFrame>
      <p:graphicFrame>
        <p:nvGraphicFramePr>
          <p:cNvPr id="287" name="Shape 287"/>
          <p:cNvGraphicFramePr/>
          <p:nvPr/>
        </p:nvGraphicFramePr>
        <p:xfrm>
          <a:off x="386488" y="4495323"/>
          <a:ext cx="3000000" cy="3000000"/>
        </p:xfrm>
        <a:graphic>
          <a:graphicData uri="http://schemas.openxmlformats.org/drawingml/2006/table">
            <a:tbl>
              <a:tblPr bandRow="1" firstRow="1">
                <a:noFill/>
                <a:tableStyleId>{7F98F583-0F76-475C-9467-8D519D04BBDF}</a:tableStyleId>
              </a:tblPr>
              <a:tblGrid>
                <a:gridCol w="3225475"/>
                <a:gridCol w="2647050"/>
                <a:gridCol w="2605675"/>
              </a:tblGrid>
              <a:tr h="438625">
                <a:tc>
                  <a:txBody>
                    <a:bodyPr>
                      <a:noAutofit/>
                    </a:bodyPr>
                    <a:lstStyle/>
                    <a:p>
                      <a:pPr indent="0" lvl="0" marL="0" marR="0" rtl="0" algn="l">
                        <a:spcBef>
                          <a:spcPts val="0"/>
                        </a:spcBef>
                        <a:buSzPct val="25000"/>
                        <a:buNone/>
                      </a:pPr>
                      <a:r>
                        <a:rPr b="1" baseline="0" lang="de-DE" sz="1100" u="none" cap="none" strike="noStrike">
                          <a:solidFill>
                            <a:srgbClr val="000000"/>
                          </a:solidFill>
                          <a:latin typeface="Arial"/>
                          <a:ea typeface="Arial"/>
                          <a:cs typeface="Arial"/>
                          <a:sym typeface="Arial"/>
                        </a:rPr>
                        <a:t>Philosophical background </a:t>
                      </a:r>
                    </a:p>
                  </a:txBody>
                  <a:tcPr marT="34300" marB="34300" marR="91450" marL="91450">
                    <a:solidFill>
                      <a:srgbClr val="D8D8D8"/>
                    </a:solidFill>
                  </a:tcPr>
                </a:tc>
                <a:tc>
                  <a:txBody>
                    <a:bodyPr>
                      <a:noAutofit/>
                    </a:bodyPr>
                    <a:lstStyle/>
                    <a:p>
                      <a:pPr indent="-285750" lvl="0" marL="285750" marR="0" rtl="0" algn="l">
                        <a:spcBef>
                          <a:spcPts val="0"/>
                        </a:spcBef>
                        <a:buClr>
                          <a:srgbClr val="000000"/>
                        </a:buClr>
                        <a:buSzPct val="100000"/>
                        <a:buFont typeface="Arial"/>
                        <a:buChar char="•"/>
                      </a:pPr>
                      <a:r>
                        <a:rPr b="0" baseline="0" lang="de-DE" sz="1100" u="none" cap="none" strike="noStrike">
                          <a:solidFill>
                            <a:srgbClr val="000000"/>
                          </a:solidFill>
                          <a:latin typeface="Arial"/>
                          <a:ea typeface="Arial"/>
                          <a:cs typeface="Arial"/>
                          <a:sym typeface="Arial"/>
                        </a:rPr>
                        <a:t>Classic liberalism (theory of democracy)</a:t>
                      </a:r>
                    </a:p>
                  </a:txBody>
                  <a:tcPr marT="34300" marB="34300" marR="91450" marL="91450">
                    <a:solidFill>
                      <a:srgbClr val="D8D8D8"/>
                    </a:solidFill>
                  </a:tcPr>
                </a:tc>
                <a:tc>
                  <a:txBody>
                    <a:bodyPr>
                      <a:noAutofit/>
                    </a:bodyPr>
                    <a:lstStyle/>
                    <a:p>
                      <a:pPr indent="-285750" lvl="0" marL="285750" marR="0" rtl="0" algn="l">
                        <a:spcBef>
                          <a:spcPts val="0"/>
                        </a:spcBef>
                        <a:buClr>
                          <a:srgbClr val="000000"/>
                        </a:buClr>
                        <a:buSzPct val="100000"/>
                        <a:buFont typeface="Arial"/>
                        <a:buChar char="•"/>
                      </a:pPr>
                      <a:r>
                        <a:rPr b="0" baseline="0" lang="de-DE" sz="1100" u="none" cap="none" strike="noStrike">
                          <a:solidFill>
                            <a:srgbClr val="000000"/>
                          </a:solidFill>
                          <a:latin typeface="Arial"/>
                          <a:ea typeface="Arial"/>
                          <a:cs typeface="Arial"/>
                          <a:sym typeface="Arial"/>
                        </a:rPr>
                        <a:t>Liberal utilitarianism, </a:t>
                      </a:r>
                    </a:p>
                    <a:p>
                      <a:pPr indent="-285750" lvl="0" marL="285750" marR="0" rtl="0" algn="l">
                        <a:spcBef>
                          <a:spcPts val="0"/>
                        </a:spcBef>
                        <a:buClr>
                          <a:srgbClr val="000000"/>
                        </a:buClr>
                        <a:buSzPct val="100000"/>
                        <a:buFont typeface="Arial"/>
                        <a:buChar char="•"/>
                      </a:pPr>
                      <a:r>
                        <a:rPr b="0" baseline="0" lang="de-DE" sz="1100" u="none" cap="none" strike="noStrike">
                          <a:solidFill>
                            <a:srgbClr val="000000"/>
                          </a:solidFill>
                          <a:latin typeface="Arial"/>
                          <a:ea typeface="Arial"/>
                          <a:cs typeface="Arial"/>
                          <a:sym typeface="Arial"/>
                        </a:rPr>
                        <a:t>Libertarian socialism</a:t>
                      </a:r>
                    </a:p>
                  </a:txBody>
                  <a:tcPr marT="34300" marB="34300" marR="91450" marL="91450">
                    <a:solidFill>
                      <a:srgbClr val="D8D8D8"/>
                    </a:solidFill>
                  </a:tcPr>
                </a:tc>
              </a:tr>
            </a:tbl>
          </a:graphicData>
        </a:graphic>
      </p:graphicFrame>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20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sp>
        <p:nvSpPr>
          <p:cNvPr id="293" name="Shape 293"/>
          <p:cNvSpPr txBox="1"/>
          <p:nvPr/>
        </p:nvSpPr>
        <p:spPr>
          <a:xfrm>
            <a:off x="2089977" y="514350"/>
            <a:ext cx="5272705" cy="646331"/>
          </a:xfrm>
          <a:prstGeom prst="rect">
            <a:avLst/>
          </a:prstGeom>
          <a:noFill/>
          <a:ln>
            <a:noFill/>
          </a:ln>
        </p:spPr>
        <p:txBody>
          <a:bodyPr anchorCtr="0" anchor="t" bIns="45700" lIns="91425" rIns="91425" tIns="45700">
            <a:noAutofit/>
          </a:bodyPr>
          <a:lstStyle/>
          <a:p>
            <a:pPr indent="0" lvl="1" marL="0" marR="0" rtl="0" algn="ctr">
              <a:spcBef>
                <a:spcPts val="0"/>
              </a:spcBef>
              <a:buSzPct val="25000"/>
              <a:buNone/>
            </a:pPr>
            <a:r>
              <a:rPr b="0" baseline="0" i="0" lang="de-DE" sz="1800" u="none" cap="none" strike="noStrike">
                <a:solidFill>
                  <a:srgbClr val="000000"/>
                </a:solidFill>
                <a:latin typeface="Arial"/>
                <a:ea typeface="Arial"/>
                <a:cs typeface="Arial"/>
                <a:sym typeface="Arial"/>
              </a:rPr>
              <a:t>It is clear that the “Right to Data” will facilitate the access but not necessarily the reuse</a:t>
            </a:r>
          </a:p>
        </p:txBody>
      </p:sp>
      <p:sp>
        <p:nvSpPr>
          <p:cNvPr id="294" name="Shape 294"/>
          <p:cNvSpPr txBox="1"/>
          <p:nvPr/>
        </p:nvSpPr>
        <p:spPr>
          <a:xfrm>
            <a:off x="1510913" y="1493999"/>
            <a:ext cx="6429368" cy="646331"/>
          </a:xfrm>
          <a:prstGeom prst="rect">
            <a:avLst/>
          </a:prstGeom>
          <a:noFill/>
          <a:ln>
            <a:noFill/>
          </a:ln>
        </p:spPr>
        <p:txBody>
          <a:bodyPr anchorCtr="0" anchor="t" bIns="45700" lIns="91425" rIns="91425" tIns="45700">
            <a:noAutofit/>
          </a:bodyPr>
          <a:lstStyle/>
          <a:p>
            <a:pPr indent="0" lvl="1" marL="0" marR="0" rtl="0" algn="ctr">
              <a:spcBef>
                <a:spcPts val="0"/>
              </a:spcBef>
              <a:buSzPct val="25000"/>
              <a:buNone/>
            </a:pPr>
            <a:r>
              <a:rPr b="0" baseline="0" i="0" lang="de-DE" sz="1800" u="none" cap="none" strike="noStrike">
                <a:solidFill>
                  <a:srgbClr val="252727"/>
                </a:solidFill>
                <a:latin typeface="Arial"/>
                <a:ea typeface="Arial"/>
                <a:cs typeface="Arial"/>
                <a:sym typeface="Arial"/>
              </a:rPr>
              <a:t>However, without access, there is no chance of re-use …</a:t>
            </a:r>
          </a:p>
          <a:p>
            <a:pPr indent="0" lvl="1" marL="0" marR="0" rtl="0" algn="l">
              <a:spcBef>
                <a:spcPts val="0"/>
              </a:spcBef>
              <a:buNone/>
            </a:pPr>
            <a:r>
              <a:t/>
            </a:r>
            <a:endParaRPr b="0" baseline="0" i="0" sz="1800" u="none" cap="none" strike="noStrike">
              <a:solidFill>
                <a:srgbClr val="FF0000"/>
              </a:solidFill>
              <a:latin typeface="Arial"/>
              <a:ea typeface="Arial"/>
              <a:cs typeface="Arial"/>
              <a:sym typeface="Arial"/>
            </a:endParaRPr>
          </a:p>
          <a:p>
            <a:pPr indent="0" lvl="0" marL="0" marR="0" rtl="0" algn="l">
              <a:spcBef>
                <a:spcPts val="0"/>
              </a:spcBef>
              <a:buNone/>
            </a:pPr>
            <a:r>
              <a:t/>
            </a:r>
            <a:endParaRPr b="0" baseline="0" i="0" sz="1800" u="none" cap="none" strike="noStrike">
              <a:solidFill>
                <a:srgbClr val="252727"/>
              </a:solidFill>
              <a:latin typeface="Arial"/>
              <a:ea typeface="Arial"/>
              <a:cs typeface="Arial"/>
              <a:sym typeface="Arial"/>
            </a:endParaRPr>
          </a:p>
        </p:txBody>
      </p:sp>
      <p:sp>
        <p:nvSpPr>
          <p:cNvPr id="295" name="Shape 295"/>
          <p:cNvSpPr txBox="1"/>
          <p:nvPr/>
        </p:nvSpPr>
        <p:spPr>
          <a:xfrm>
            <a:off x="304800" y="3176621"/>
            <a:ext cx="8534399" cy="132343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de-DE" sz="4000" u="none" cap="none" strike="noStrike">
                <a:solidFill>
                  <a:srgbClr val="252727"/>
                </a:solidFill>
                <a:latin typeface="Arial"/>
                <a:ea typeface="Arial"/>
                <a:cs typeface="Arial"/>
                <a:sym typeface="Arial"/>
              </a:rPr>
              <a:t>Right to Data = </a:t>
            </a:r>
          </a:p>
          <a:p>
            <a:pPr indent="0" lvl="0" marL="0" marR="0" rtl="0" algn="ctr">
              <a:spcBef>
                <a:spcPts val="0"/>
              </a:spcBef>
              <a:buSzPct val="25000"/>
              <a:buNone/>
            </a:pPr>
            <a:r>
              <a:rPr b="0" baseline="0" i="0" lang="de-DE" sz="4000" u="none" cap="none" strike="noStrike">
                <a:solidFill>
                  <a:srgbClr val="252727"/>
                </a:solidFill>
                <a:latin typeface="Arial"/>
                <a:ea typeface="Arial"/>
                <a:cs typeface="Arial"/>
                <a:sym typeface="Arial"/>
              </a:rPr>
              <a:t>RTI + open formats + reuse </a:t>
            </a:r>
          </a:p>
          <a:p>
            <a:pPr indent="0" lvl="0" marL="0" marR="0" rtl="0" algn="l">
              <a:spcBef>
                <a:spcPts val="0"/>
              </a:spcBef>
              <a:buNone/>
            </a:pPr>
            <a:r>
              <a:t/>
            </a:r>
            <a:endParaRPr b="0" baseline="0" i="0" sz="4000" u="none" cap="none" strike="noStrike">
              <a:solidFill>
                <a:srgbClr val="252727"/>
              </a:solidFill>
              <a:latin typeface="Arial"/>
              <a:ea typeface="Arial"/>
              <a:cs typeface="Arial"/>
              <a:sym typeface="Arial"/>
            </a:endParaRPr>
          </a:p>
        </p:txBody>
      </p:sp>
      <p:sp>
        <p:nvSpPr>
          <p:cNvPr id="296" name="Shape 296"/>
          <p:cNvSpPr/>
          <p:nvPr/>
        </p:nvSpPr>
        <p:spPr>
          <a:xfrm>
            <a:off x="4321837" y="2253260"/>
            <a:ext cx="863599" cy="646361"/>
          </a:xfrm>
          <a:prstGeom prst="downArrow">
            <a:avLst>
              <a:gd fmla="val 50000" name="adj1"/>
              <a:gd fmla="val 50000" name="adj2"/>
            </a:avLst>
          </a:prstGeom>
          <a:solidFill>
            <a:srgbClr val="008000"/>
          </a:solidFill>
          <a:ln>
            <a:noFill/>
          </a:ln>
        </p:spPr>
        <p:txBody>
          <a:bodyPr anchorCtr="0" anchor="ctr" bIns="45700" lIns="91425" rIns="91425" tIns="45700">
            <a:noAutofit/>
          </a:bodyPr>
          <a:lstStyle/>
          <a:p>
            <a:pPr indent="0" lvl="0" marL="0" marR="0" rtl="0" algn="ctr">
              <a:spcBef>
                <a:spcPts val="0"/>
              </a:spcBef>
              <a:buNone/>
            </a:pPr>
            <a:r>
              <a:t/>
            </a:r>
            <a:endParaRPr b="0" baseline="0" i="0" sz="1400" u="none" cap="none" strike="noStrike">
              <a:solidFill>
                <a:schemeClr val="lt1"/>
              </a:solidFill>
              <a:latin typeface="Arial"/>
              <a:ea typeface="Arial"/>
              <a:cs typeface="Arial"/>
              <a:sym typeface="Arial"/>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8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x="0" y="0"/>
          <a:ext cx="0" cy="0"/>
          <a:chOff x="0" y="0"/>
          <a:chExt cx="0" cy="0"/>
        </a:xfrm>
      </p:grpSpPr>
      <p:sp>
        <p:nvSpPr>
          <p:cNvPr id="302" name="Shape 302"/>
          <p:cNvSpPr txBox="1"/>
          <p:nvPr/>
        </p:nvSpPr>
        <p:spPr>
          <a:xfrm>
            <a:off x="304800" y="438150"/>
            <a:ext cx="3204843" cy="270843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de-DE" sz="3200" u="none" cap="none" strike="noStrike">
                <a:solidFill>
                  <a:srgbClr val="252727"/>
                </a:solidFill>
                <a:latin typeface="Arial"/>
                <a:ea typeface="Arial"/>
                <a:cs typeface="Arial"/>
                <a:sym typeface="Arial"/>
              </a:rPr>
              <a:t>A FEW LESSONS FROM CONDATOS </a:t>
            </a:r>
          </a:p>
          <a:p>
            <a:pPr indent="0" lvl="0" marL="0" marR="0" rtl="0" algn="l">
              <a:spcBef>
                <a:spcPts val="0"/>
              </a:spcBef>
              <a:buNone/>
            </a:pPr>
            <a:r>
              <a:t/>
            </a:r>
            <a:endParaRPr b="0" baseline="0" i="0" sz="1400" u="none" cap="none" strike="noStrike">
              <a:solidFill>
                <a:srgbClr val="252727"/>
              </a:solidFill>
              <a:latin typeface="Arial"/>
              <a:ea typeface="Arial"/>
              <a:cs typeface="Arial"/>
              <a:sym typeface="Arial"/>
            </a:endParaRPr>
          </a:p>
          <a:p>
            <a:pPr indent="0" lvl="0" marL="0" marR="0" rtl="0" algn="l">
              <a:spcBef>
                <a:spcPts val="0"/>
              </a:spcBef>
              <a:buSzPct val="25000"/>
              <a:buNone/>
            </a:pPr>
            <a:r>
              <a:rPr b="0" baseline="0" i="0" lang="de-DE" sz="1400" u="none" cap="none" strike="noStrike">
                <a:solidFill>
                  <a:srgbClr val="252727"/>
                </a:solidFill>
                <a:latin typeface="Arial"/>
                <a:ea typeface="Arial"/>
                <a:cs typeface="Arial"/>
                <a:sym typeface="Arial"/>
              </a:rPr>
              <a:t>(III Latin American Regional Conference on Open Data)</a:t>
            </a:r>
          </a:p>
        </p:txBody>
      </p:sp>
      <p:pic>
        <p:nvPicPr>
          <p:cNvPr id="303" name="Shape 303"/>
          <p:cNvPicPr preferRelativeResize="0"/>
          <p:nvPr/>
        </p:nvPicPr>
        <p:blipFill rotWithShape="1">
          <a:blip r:embed="rId3">
            <a:alphaModFix/>
          </a:blip>
          <a:srcRect b="0" l="0" r="3061" t="3060"/>
          <a:stretch/>
        </p:blipFill>
        <p:spPr>
          <a:xfrm>
            <a:off x="3581401" y="283511"/>
            <a:ext cx="5333998" cy="2342455"/>
          </a:xfrm>
          <a:prstGeom prst="rect">
            <a:avLst/>
          </a:prstGeom>
          <a:noFill/>
          <a:ln>
            <a:noFill/>
          </a:ln>
        </p:spPr>
      </p:pic>
      <p:pic>
        <p:nvPicPr>
          <p:cNvPr id="304" name="Shape 304"/>
          <p:cNvPicPr preferRelativeResize="0"/>
          <p:nvPr/>
        </p:nvPicPr>
        <p:blipFill rotWithShape="1">
          <a:blip r:embed="rId4">
            <a:alphaModFix/>
          </a:blip>
          <a:srcRect b="2003" l="0" r="2021" t="2004"/>
          <a:stretch/>
        </p:blipFill>
        <p:spPr>
          <a:xfrm>
            <a:off x="3509644" y="2674864"/>
            <a:ext cx="5405755" cy="2182885"/>
          </a:xfrm>
          <a:prstGeom prst="rect">
            <a:avLst/>
          </a:prstGeom>
          <a:noFill/>
          <a:ln>
            <a:noFill/>
          </a:ln>
        </p:spPr>
      </p:pic>
      <p:sp>
        <p:nvSpPr>
          <p:cNvPr id="305" name="Shape 305"/>
          <p:cNvSpPr txBox="1"/>
          <p:nvPr/>
        </p:nvSpPr>
        <p:spPr>
          <a:xfrm>
            <a:off x="304801" y="4171950"/>
            <a:ext cx="2895600" cy="57708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de-DE" sz="1050" u="none" cap="none" strike="noStrike">
                <a:solidFill>
                  <a:srgbClr val="252727"/>
                </a:solidFill>
                <a:latin typeface="Arial"/>
                <a:ea typeface="Arial"/>
                <a:cs typeface="Arial"/>
                <a:sym typeface="Arial"/>
              </a:rPr>
              <a:t>More info (in Spanish: http://silvanafumega.blogspot.com.au/2014/10/breve-resumen-de-la-charla.html)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pic>
        <p:nvPicPr>
          <p:cNvPr id="103" name="Shape 103"/>
          <p:cNvPicPr preferRelativeResize="0"/>
          <p:nvPr/>
        </p:nvPicPr>
        <p:blipFill rotWithShape="1">
          <a:blip r:embed="rId3">
            <a:alphaModFix/>
          </a:blip>
          <a:srcRect b="0" l="14162" r="0" t="0"/>
          <a:stretch/>
        </p:blipFill>
        <p:spPr>
          <a:xfrm>
            <a:off x="0" y="0"/>
            <a:ext cx="6625076" cy="5143499"/>
          </a:xfrm>
          <a:prstGeom prst="rect">
            <a:avLst/>
          </a:prstGeom>
          <a:noFill/>
          <a:ln>
            <a:noFill/>
          </a:ln>
        </p:spPr>
      </p:pic>
      <p:sp>
        <p:nvSpPr>
          <p:cNvPr id="104" name="Shape 104"/>
          <p:cNvSpPr/>
          <p:nvPr/>
        </p:nvSpPr>
        <p:spPr>
          <a:xfrm>
            <a:off x="6559299" y="0"/>
            <a:ext cx="2616600" cy="5143499"/>
          </a:xfrm>
          <a:prstGeom prst="rect">
            <a:avLst/>
          </a:prstGeom>
          <a:solidFill>
            <a:srgbClr val="262626"/>
          </a:solidFill>
          <a:ln>
            <a:noFill/>
          </a:ln>
        </p:spPr>
        <p:txBody>
          <a:bodyPr anchorCtr="0" anchor="ctr" bIns="0" lIns="0" rIns="0" tIns="0">
            <a:noAutofit/>
          </a:bodyPr>
          <a:lstStyle/>
          <a:p>
            <a:pPr indent="0" lvl="0" marL="0" marR="0" rtl="0" algn="l">
              <a:spcBef>
                <a:spcPts val="0"/>
              </a:spcBef>
              <a:buNone/>
            </a:pPr>
            <a:r>
              <a:t/>
            </a:r>
            <a:endParaRPr b="0" baseline="0" i="0" sz="1400" u="none" cap="none" strike="noStrike">
              <a:solidFill>
                <a:srgbClr val="252727"/>
              </a:solidFill>
              <a:latin typeface="Arial"/>
              <a:ea typeface="Arial"/>
              <a:cs typeface="Arial"/>
              <a:sym typeface="Arial"/>
            </a:endParaRPr>
          </a:p>
        </p:txBody>
      </p:sp>
      <p:sp>
        <p:nvSpPr>
          <p:cNvPr id="105" name="Shape 105"/>
          <p:cNvSpPr/>
          <p:nvPr/>
        </p:nvSpPr>
        <p:spPr>
          <a:xfrm rot="5400000">
            <a:off x="7707623" y="3096173"/>
            <a:ext cx="367501" cy="480000"/>
          </a:xfrm>
          <a:custGeom>
            <a:pathLst>
              <a:path extrusionOk="0" h="21600" w="21600">
                <a:moveTo>
                  <a:pt x="0" y="5400"/>
                </a:moveTo>
                <a:lnTo>
                  <a:pt x="675" y="5400"/>
                </a:lnTo>
                <a:lnTo>
                  <a:pt x="675" y="16200"/>
                </a:lnTo>
                <a:lnTo>
                  <a:pt x="0" y="16200"/>
                </a:lnTo>
                <a:close/>
                <a:moveTo>
                  <a:pt x="1350" y="5400"/>
                </a:moveTo>
                <a:lnTo>
                  <a:pt x="2700" y="5400"/>
                </a:lnTo>
                <a:lnTo>
                  <a:pt x="2700" y="16200"/>
                </a:lnTo>
                <a:lnTo>
                  <a:pt x="1350" y="16200"/>
                </a:lnTo>
                <a:close/>
                <a:moveTo>
                  <a:pt x="3375" y="5400"/>
                </a:moveTo>
                <a:lnTo>
                  <a:pt x="10800" y="5400"/>
                </a:lnTo>
                <a:lnTo>
                  <a:pt x="10800" y="0"/>
                </a:lnTo>
                <a:lnTo>
                  <a:pt x="21600" y="10800"/>
                </a:lnTo>
                <a:lnTo>
                  <a:pt x="10800" y="21600"/>
                </a:lnTo>
                <a:lnTo>
                  <a:pt x="10800" y="16200"/>
                </a:lnTo>
                <a:lnTo>
                  <a:pt x="3375" y="16200"/>
                </a:lnTo>
                <a:close/>
              </a:path>
            </a:pathLst>
          </a:custGeom>
          <a:solidFill>
            <a:srgbClr val="6FA8DC"/>
          </a:solidFill>
          <a:ln>
            <a:noFill/>
          </a:ln>
        </p:spPr>
        <p:txBody>
          <a:bodyPr anchorCtr="0" anchor="ctr" bIns="0" lIns="0" rIns="0" tIns="0">
            <a:noAutofit/>
          </a:bodyPr>
          <a:lstStyle/>
          <a:p>
            <a:pPr indent="0" lvl="0" marL="0" marR="0" rtl="0" algn="l">
              <a:spcBef>
                <a:spcPts val="0"/>
              </a:spcBef>
              <a:buNone/>
            </a:pPr>
            <a:r>
              <a:t/>
            </a:r>
            <a:endParaRPr b="0" baseline="0" i="0" sz="1400" u="none" cap="none" strike="noStrike">
              <a:solidFill>
                <a:srgbClr val="252727"/>
              </a:solidFill>
              <a:latin typeface="Arial"/>
              <a:ea typeface="Arial"/>
              <a:cs typeface="Arial"/>
              <a:sym typeface="Arial"/>
            </a:endParaRPr>
          </a:p>
        </p:txBody>
      </p:sp>
      <p:pic>
        <p:nvPicPr>
          <p:cNvPr id="106" name="Shape 106"/>
          <p:cNvPicPr preferRelativeResize="0"/>
          <p:nvPr/>
        </p:nvPicPr>
        <p:blipFill rotWithShape="1">
          <a:blip r:embed="rId4">
            <a:alphaModFix/>
          </a:blip>
          <a:srcRect b="0" l="0" r="0" t="0"/>
          <a:stretch/>
        </p:blipFill>
        <p:spPr>
          <a:xfrm>
            <a:off x="6975874" y="3685275"/>
            <a:ext cx="1831026" cy="1181300"/>
          </a:xfrm>
          <a:prstGeom prst="rect">
            <a:avLst/>
          </a:prstGeom>
          <a:noFill/>
          <a:ln>
            <a:noFill/>
          </a:ln>
        </p:spPr>
      </p:pic>
      <p:sp>
        <p:nvSpPr>
          <p:cNvPr id="107" name="Shape 107"/>
          <p:cNvSpPr/>
          <p:nvPr/>
        </p:nvSpPr>
        <p:spPr>
          <a:xfrm rot="5400000">
            <a:off x="7707623" y="1007011"/>
            <a:ext cx="367501" cy="480000"/>
          </a:xfrm>
          <a:custGeom>
            <a:pathLst>
              <a:path extrusionOk="0" h="21600" w="21600">
                <a:moveTo>
                  <a:pt x="0" y="5400"/>
                </a:moveTo>
                <a:lnTo>
                  <a:pt x="675" y="5400"/>
                </a:lnTo>
                <a:lnTo>
                  <a:pt x="675" y="16200"/>
                </a:lnTo>
                <a:lnTo>
                  <a:pt x="0" y="16200"/>
                </a:lnTo>
                <a:close/>
                <a:moveTo>
                  <a:pt x="1350" y="5400"/>
                </a:moveTo>
                <a:lnTo>
                  <a:pt x="2700" y="5400"/>
                </a:lnTo>
                <a:lnTo>
                  <a:pt x="2700" y="16200"/>
                </a:lnTo>
                <a:lnTo>
                  <a:pt x="1350" y="16200"/>
                </a:lnTo>
                <a:close/>
                <a:moveTo>
                  <a:pt x="3375" y="5400"/>
                </a:moveTo>
                <a:lnTo>
                  <a:pt x="10800" y="5400"/>
                </a:lnTo>
                <a:lnTo>
                  <a:pt x="10800" y="0"/>
                </a:lnTo>
                <a:lnTo>
                  <a:pt x="21600" y="10800"/>
                </a:lnTo>
                <a:lnTo>
                  <a:pt x="10800" y="21600"/>
                </a:lnTo>
                <a:lnTo>
                  <a:pt x="10800" y="16200"/>
                </a:lnTo>
                <a:lnTo>
                  <a:pt x="3375" y="16200"/>
                </a:lnTo>
                <a:close/>
              </a:path>
            </a:pathLst>
          </a:custGeom>
          <a:solidFill>
            <a:srgbClr val="6FA8DC"/>
          </a:solidFill>
          <a:ln>
            <a:noFill/>
          </a:ln>
        </p:spPr>
        <p:txBody>
          <a:bodyPr anchorCtr="0" anchor="ctr" bIns="0" lIns="0" rIns="0" tIns="0">
            <a:noAutofit/>
          </a:bodyPr>
          <a:lstStyle/>
          <a:p>
            <a:pPr indent="0" lvl="0" marL="0" marR="0" rtl="0" algn="l">
              <a:spcBef>
                <a:spcPts val="0"/>
              </a:spcBef>
              <a:buNone/>
            </a:pPr>
            <a:r>
              <a:t/>
            </a:r>
            <a:endParaRPr b="0" baseline="0" i="0" sz="1400" u="none" cap="none" strike="noStrike">
              <a:solidFill>
                <a:srgbClr val="252727"/>
              </a:solidFill>
              <a:latin typeface="Arial"/>
              <a:ea typeface="Arial"/>
              <a:cs typeface="Arial"/>
              <a:sym typeface="Arial"/>
            </a:endParaRPr>
          </a:p>
        </p:txBody>
      </p:sp>
      <p:pic>
        <p:nvPicPr>
          <p:cNvPr id="108" name="Shape 108"/>
          <p:cNvPicPr preferRelativeResize="0"/>
          <p:nvPr/>
        </p:nvPicPr>
        <p:blipFill rotWithShape="1">
          <a:blip r:embed="rId5">
            <a:alphaModFix/>
          </a:blip>
          <a:srcRect b="0" l="0" r="0" t="0"/>
          <a:stretch/>
        </p:blipFill>
        <p:spPr>
          <a:xfrm>
            <a:off x="6797224" y="335923"/>
            <a:ext cx="2133171" cy="553999"/>
          </a:xfrm>
          <a:prstGeom prst="rect">
            <a:avLst/>
          </a:prstGeom>
          <a:noFill/>
          <a:ln>
            <a:noFill/>
          </a:ln>
        </p:spPr>
      </p:pic>
      <p:sp>
        <p:nvSpPr>
          <p:cNvPr id="109" name="Shape 109"/>
          <p:cNvSpPr/>
          <p:nvPr/>
        </p:nvSpPr>
        <p:spPr>
          <a:xfrm>
            <a:off x="6690224" y="1554699"/>
            <a:ext cx="2347200" cy="1396234"/>
          </a:xfrm>
          <a:prstGeom prst="rect">
            <a:avLst/>
          </a:prstGeom>
          <a:noFill/>
          <a:ln>
            <a:noFill/>
          </a:ln>
        </p:spPr>
        <p:txBody>
          <a:bodyPr anchorCtr="0" anchor="t" bIns="91400" lIns="91400" rIns="91400" tIns="91400">
            <a:noAutofit/>
          </a:bodyPr>
          <a:lstStyle/>
          <a:p>
            <a:pPr indent="0" lvl="0" marL="0" marR="0" rtl="0" algn="ctr">
              <a:spcBef>
                <a:spcPts val="0"/>
              </a:spcBef>
              <a:buSzPct val="25000"/>
              <a:buNone/>
            </a:pPr>
            <a:r>
              <a:rPr b="0" baseline="0" i="0" lang="de-DE" sz="1400" u="none" cap="none" strike="noStrike">
                <a:solidFill>
                  <a:srgbClr val="FFFFFF"/>
                </a:solidFill>
                <a:latin typeface="Arial"/>
                <a:ea typeface="Arial"/>
                <a:cs typeface="Arial"/>
                <a:sym typeface="Arial"/>
              </a:rPr>
              <a:t>Open Government Data</a:t>
            </a:r>
          </a:p>
          <a:p>
            <a:pPr indent="0" lvl="0" marL="0" marR="0" rtl="0" algn="ctr">
              <a:spcBef>
                <a:spcPts val="0"/>
              </a:spcBef>
              <a:buNone/>
            </a:pPr>
            <a:r>
              <a:t/>
            </a:r>
            <a:endParaRPr b="0" baseline="0" i="0" sz="1400" u="none" cap="none" strike="noStrike">
              <a:solidFill>
                <a:srgbClr val="FFFFFF"/>
              </a:solidFill>
              <a:latin typeface="Arial"/>
              <a:ea typeface="Arial"/>
              <a:cs typeface="Arial"/>
              <a:sym typeface="Arial"/>
            </a:endParaRPr>
          </a:p>
          <a:p>
            <a:pPr indent="0" lvl="0" marL="0" marR="0" rtl="0" algn="ctr">
              <a:spcBef>
                <a:spcPts val="0"/>
              </a:spcBef>
              <a:buSzPct val="25000"/>
              <a:buNone/>
            </a:pPr>
            <a:r>
              <a:rPr b="0" baseline="0" i="0" lang="de-DE" sz="1400" u="none" cap="none" strike="noStrike">
                <a:solidFill>
                  <a:srgbClr val="FFFFFF"/>
                </a:solidFill>
                <a:latin typeface="Arial"/>
                <a:ea typeface="Arial"/>
                <a:cs typeface="Arial"/>
                <a:sym typeface="Arial"/>
              </a:rPr>
              <a:t>and</a:t>
            </a:r>
          </a:p>
          <a:p>
            <a:pPr indent="0" lvl="0" marL="0" marR="0" rtl="0" algn="ctr">
              <a:spcBef>
                <a:spcPts val="0"/>
              </a:spcBef>
              <a:buNone/>
            </a:pPr>
            <a:r>
              <a:t/>
            </a:r>
            <a:endParaRPr b="0" baseline="0" i="0" sz="1400" u="none" cap="none" strike="noStrike">
              <a:solidFill>
                <a:srgbClr val="FFFFFF"/>
              </a:solidFill>
              <a:latin typeface="Arial"/>
              <a:ea typeface="Arial"/>
              <a:cs typeface="Arial"/>
              <a:sym typeface="Arial"/>
            </a:endParaRPr>
          </a:p>
          <a:p>
            <a:pPr indent="0" lvl="0" marL="0" marR="0" rtl="0" algn="ctr">
              <a:spcBef>
                <a:spcPts val="0"/>
              </a:spcBef>
              <a:buSzPct val="25000"/>
              <a:buNone/>
            </a:pPr>
            <a:r>
              <a:rPr b="0" baseline="0" i="0" lang="de-DE" sz="1400" u="none" cap="none" strike="noStrike">
                <a:solidFill>
                  <a:srgbClr val="FFFFFF"/>
                </a:solidFill>
                <a:latin typeface="Arial"/>
                <a:ea typeface="Arial"/>
                <a:cs typeface="Arial"/>
                <a:sym typeface="Arial"/>
              </a:rPr>
              <a:t>Open Data for Developing Countries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0" name="Shape 310"/>
        <p:cNvGrpSpPr/>
        <p:nvPr/>
      </p:nvGrpSpPr>
      <p:grpSpPr>
        <a:xfrm>
          <a:off x="0" y="0"/>
          <a:ext cx="0" cy="0"/>
          <a:chOff x="0" y="0"/>
          <a:chExt cx="0" cy="0"/>
        </a:xfrm>
      </p:grpSpPr>
      <p:sp>
        <p:nvSpPr>
          <p:cNvPr id="311" name="Shape 311"/>
          <p:cNvSpPr txBox="1"/>
          <p:nvPr/>
        </p:nvSpPr>
        <p:spPr>
          <a:xfrm>
            <a:off x="533400" y="971550"/>
            <a:ext cx="8077199" cy="923329"/>
          </a:xfrm>
          <a:prstGeom prst="rect">
            <a:avLst/>
          </a:prstGeom>
          <a:noFill/>
          <a:ln>
            <a:noFill/>
          </a:ln>
        </p:spPr>
        <p:txBody>
          <a:bodyPr anchorCtr="0" anchor="t" bIns="45700" lIns="91425" rIns="91425" tIns="45700">
            <a:noAutofit/>
          </a:bodyPr>
          <a:lstStyle/>
          <a:p>
            <a:pPr indent="-342900" lvl="0" marL="342900" marR="0" rtl="0" algn="just">
              <a:spcBef>
                <a:spcPts val="0"/>
              </a:spcBef>
              <a:buClr>
                <a:srgbClr val="252727"/>
              </a:buClr>
              <a:buSzPct val="100000"/>
              <a:buFont typeface="Arial"/>
              <a:buChar char="•"/>
            </a:pPr>
            <a:r>
              <a:rPr b="0" baseline="0" i="0" lang="de-DE" sz="1800" u="none" cap="none" strike="noStrike">
                <a:solidFill>
                  <a:srgbClr val="252727"/>
                </a:solidFill>
                <a:latin typeface="Arial"/>
                <a:ea typeface="Arial"/>
                <a:cs typeface="Arial"/>
                <a:sym typeface="Arial"/>
              </a:rPr>
              <a:t>RTI advocacy organizations and/or OGD advocacy organizations are not taking both agendas as an entire package </a:t>
            </a:r>
          </a:p>
          <a:p>
            <a:pPr indent="0" lvl="0" marL="0" marR="0" rtl="0" algn="just">
              <a:spcBef>
                <a:spcPts val="0"/>
              </a:spcBef>
              <a:buNone/>
            </a:pPr>
            <a:r>
              <a:t/>
            </a:r>
            <a:endParaRPr b="0" baseline="0" i="0" sz="1800" u="none" cap="none" strike="noStrike">
              <a:solidFill>
                <a:srgbClr val="252727"/>
              </a:solidFill>
              <a:latin typeface="Arial"/>
              <a:ea typeface="Arial"/>
              <a:cs typeface="Arial"/>
              <a:sym typeface="Arial"/>
            </a:endParaRPr>
          </a:p>
          <a:p>
            <a:pPr indent="0" lvl="0" marL="0" marR="0" rtl="0" algn="l">
              <a:spcBef>
                <a:spcPts val="0"/>
              </a:spcBef>
              <a:buNone/>
            </a:pPr>
            <a:r>
              <a:t/>
            </a:r>
            <a:endParaRPr b="0" baseline="0" i="0" sz="1800" u="none" cap="none" strike="noStrike">
              <a:solidFill>
                <a:srgbClr val="252727"/>
              </a:solidFill>
              <a:latin typeface="Arial"/>
              <a:ea typeface="Arial"/>
              <a:cs typeface="Arial"/>
              <a:sym typeface="Arial"/>
            </a:endParaRPr>
          </a:p>
        </p:txBody>
      </p:sp>
      <p:sp>
        <p:nvSpPr>
          <p:cNvPr id="312" name="Shape 312"/>
          <p:cNvSpPr txBox="1"/>
          <p:nvPr/>
        </p:nvSpPr>
        <p:spPr>
          <a:xfrm>
            <a:off x="533400" y="1962150"/>
            <a:ext cx="8077199" cy="923329"/>
          </a:xfrm>
          <a:prstGeom prst="rect">
            <a:avLst/>
          </a:prstGeom>
          <a:noFill/>
          <a:ln>
            <a:noFill/>
          </a:ln>
        </p:spPr>
        <p:txBody>
          <a:bodyPr anchorCtr="0" anchor="t" bIns="45700" lIns="91425" rIns="91425" tIns="45700">
            <a:noAutofit/>
          </a:bodyPr>
          <a:lstStyle/>
          <a:p>
            <a:pPr indent="-285750" lvl="0" marL="285750" marR="0" rtl="0" algn="l">
              <a:spcBef>
                <a:spcPts val="0"/>
              </a:spcBef>
              <a:buClr>
                <a:srgbClr val="252727"/>
              </a:buClr>
              <a:buSzPct val="100000"/>
              <a:buFont typeface="Arial"/>
              <a:buChar char="•"/>
            </a:pPr>
            <a:r>
              <a:rPr b="0" baseline="0" i="0" lang="de-DE" sz="1800" u="none" cap="none" strike="noStrike">
                <a:solidFill>
                  <a:srgbClr val="252727"/>
                </a:solidFill>
                <a:latin typeface="Arial"/>
                <a:ea typeface="Arial"/>
                <a:cs typeface="Arial"/>
                <a:sym typeface="Arial"/>
              </a:rPr>
              <a:t>Each type of organization is taking elements of the other field to complement their own advocacy work. </a:t>
            </a:r>
          </a:p>
          <a:p>
            <a:pPr indent="-285750" lvl="0" marL="285750" marR="0" rtl="0" algn="l">
              <a:spcBef>
                <a:spcPts val="0"/>
              </a:spcBef>
              <a:buSzPct val="25000"/>
              <a:buNone/>
            </a:pPr>
            <a:r>
              <a:rPr b="0" baseline="0" i="0" lang="de-DE" sz="1800" u="none" cap="none" strike="noStrike">
                <a:solidFill>
                  <a:srgbClr val="252727"/>
                </a:solidFill>
                <a:latin typeface="Arial"/>
                <a:ea typeface="Arial"/>
                <a:cs typeface="Arial"/>
                <a:sym typeface="Arial"/>
              </a:rPr>
              <a:t>	e.g. </a:t>
            </a:r>
            <a:r>
              <a:rPr b="0" baseline="0" i="0" lang="de-DE" sz="1800" u="sng" cap="none" strike="noStrike">
                <a:solidFill>
                  <a:schemeClr val="hlink"/>
                </a:solidFill>
                <a:latin typeface="Arial"/>
                <a:ea typeface="Arial"/>
                <a:cs typeface="Arial"/>
                <a:sym typeface="Arial"/>
                <a:hlinkClick r:id="rId3"/>
              </a:rPr>
              <a:t>http://subsidiosalcampo.org.mx/desarrolladores/datos-abiertos/</a:t>
            </a:r>
          </a:p>
          <a:p>
            <a:pPr indent="0" lvl="0" marL="0" marR="0" rtl="0" algn="l">
              <a:spcBef>
                <a:spcPts val="0"/>
              </a:spcBef>
              <a:buNone/>
            </a:pPr>
            <a:r>
              <a:t/>
            </a:r>
            <a:endParaRPr b="0" baseline="0" i="0" sz="1800" u="none" cap="none" strike="noStrike">
              <a:solidFill>
                <a:srgbClr val="252727"/>
              </a:solidFill>
              <a:latin typeface="Arial"/>
              <a:ea typeface="Arial"/>
              <a:cs typeface="Arial"/>
              <a:sym typeface="Arial"/>
            </a:endParaRPr>
          </a:p>
        </p:txBody>
      </p:sp>
      <p:sp>
        <p:nvSpPr>
          <p:cNvPr id="313" name="Shape 313"/>
          <p:cNvSpPr txBox="1"/>
          <p:nvPr/>
        </p:nvSpPr>
        <p:spPr>
          <a:xfrm>
            <a:off x="562291" y="3248619"/>
            <a:ext cx="8048309" cy="923329"/>
          </a:xfrm>
          <a:prstGeom prst="rect">
            <a:avLst/>
          </a:prstGeom>
          <a:noFill/>
          <a:ln>
            <a:noFill/>
          </a:ln>
        </p:spPr>
        <p:txBody>
          <a:bodyPr anchorCtr="0" anchor="t" bIns="45700" lIns="91425" rIns="91425" tIns="45700">
            <a:noAutofit/>
          </a:bodyPr>
          <a:lstStyle/>
          <a:p>
            <a:pPr indent="-285750" lvl="0" marL="285750" marR="0" rtl="0" algn="l">
              <a:spcBef>
                <a:spcPts val="0"/>
              </a:spcBef>
              <a:buClr>
                <a:srgbClr val="252727"/>
              </a:buClr>
              <a:buSzPct val="100000"/>
              <a:buFont typeface="Arial"/>
              <a:buChar char="•"/>
            </a:pPr>
            <a:r>
              <a:rPr b="0" baseline="0" i="0" lang="de-DE" sz="1800" u="none" cap="none" strike="noStrike">
                <a:solidFill>
                  <a:srgbClr val="252727"/>
                </a:solidFill>
                <a:latin typeface="Arial"/>
                <a:ea typeface="Arial"/>
                <a:cs typeface="Arial"/>
                <a:sym typeface="Arial"/>
              </a:rPr>
              <a:t>Some investigative journalists are taking these two elements as two valid tools to gather information for their work (not as an agenda to promote though). e.g </a:t>
            </a:r>
            <a:r>
              <a:rPr b="0" baseline="0" i="0" lang="de-DE" sz="1800" u="sng" cap="none" strike="noStrike">
                <a:solidFill>
                  <a:schemeClr val="hlink"/>
                </a:solidFill>
                <a:latin typeface="Arial"/>
                <a:ea typeface="Arial"/>
                <a:cs typeface="Arial"/>
                <a:sym typeface="Arial"/>
                <a:hlinkClick r:id="rId4"/>
              </a:rPr>
              <a:t>http://interactivos.lanacion.com.ar/declaraciones-juradas/</a:t>
            </a:r>
          </a:p>
          <a:p>
            <a:pPr indent="0" lvl="0" marL="0" marR="0" rtl="0" algn="l">
              <a:spcBef>
                <a:spcPts val="0"/>
              </a:spcBef>
              <a:buNone/>
            </a:pPr>
            <a:r>
              <a:t/>
            </a:r>
            <a:endParaRPr b="0" baseline="0" i="0" sz="1800" u="none" cap="none" strike="noStrike">
              <a:solidFill>
                <a:srgbClr val="252727"/>
              </a:solidFill>
              <a:latin typeface="Arial"/>
              <a:ea typeface="Arial"/>
              <a:cs typeface="Arial"/>
              <a:sym typeface="Arial"/>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x="0" y="0"/>
          <a:ext cx="0" cy="0"/>
          <a:chOff x="0" y="0"/>
          <a:chExt cx="0" cy="0"/>
        </a:xfrm>
      </p:grpSpPr>
      <p:sp>
        <p:nvSpPr>
          <p:cNvPr id="319" name="Shape 319"/>
          <p:cNvSpPr txBox="1"/>
          <p:nvPr/>
        </p:nvSpPr>
        <p:spPr>
          <a:xfrm>
            <a:off x="609600" y="866834"/>
            <a:ext cx="7924799" cy="2771715"/>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de-DE" sz="2400" u="none" cap="none" strike="noStrike">
                <a:solidFill>
                  <a:srgbClr val="252727"/>
                </a:solidFill>
                <a:latin typeface="Arial"/>
                <a:ea typeface="Arial"/>
                <a:cs typeface="Arial"/>
                <a:sym typeface="Arial"/>
              </a:rPr>
              <a:t>“Even though these two approaches to government data and information are complementary, these two groups are not closely collaborating with each other, as one could imagine. Differences in approaches, languages, skills seem to build barriers for their interaction. However, those differences are the key elements that make this collaboration necessary.”</a:t>
            </a:r>
          </a:p>
        </p:txBody>
      </p:sp>
      <p:sp>
        <p:nvSpPr>
          <p:cNvPr id="320" name="Shape 320"/>
          <p:cNvSpPr txBox="1"/>
          <p:nvPr/>
        </p:nvSpPr>
        <p:spPr>
          <a:xfrm>
            <a:off x="1182298" y="3964944"/>
            <a:ext cx="7086600" cy="26160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de-DE" sz="1100" u="none" cap="none" strike="noStrike">
                <a:solidFill>
                  <a:srgbClr val="252727"/>
                </a:solidFill>
                <a:latin typeface="Arial"/>
                <a:ea typeface="Arial"/>
                <a:cs typeface="Arial"/>
                <a:sym typeface="Arial"/>
              </a:rPr>
              <a:t>More info: http://www.ogphub.org/blog/ogd-and-foi-different-approaches-to-government-information-and-data/</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x="0" y="0"/>
          <a:ext cx="0" cy="0"/>
          <a:chOff x="0" y="0"/>
          <a:chExt cx="0" cy="0"/>
        </a:xfrm>
      </p:grpSpPr>
      <p:sp>
        <p:nvSpPr>
          <p:cNvPr id="326" name="Shape 326"/>
          <p:cNvSpPr/>
          <p:nvPr/>
        </p:nvSpPr>
        <p:spPr>
          <a:xfrm>
            <a:off x="0" y="-19050"/>
            <a:ext cx="9144000" cy="5162549"/>
          </a:xfrm>
          <a:prstGeom prst="rect">
            <a:avLst/>
          </a:prstGeom>
          <a:solidFill>
            <a:srgbClr val="17365D"/>
          </a:solidFill>
          <a:ln>
            <a:noFill/>
          </a:ln>
        </p:spPr>
        <p:txBody>
          <a:bodyPr anchorCtr="0" anchor="ctr" bIns="45700" lIns="91425" rIns="91425" tIns="45700">
            <a:noAutofit/>
          </a:bodyPr>
          <a:lstStyle/>
          <a:p>
            <a:pPr indent="0" lvl="0" marL="0" marR="0" rtl="0" algn="ctr">
              <a:spcBef>
                <a:spcPts val="0"/>
              </a:spcBef>
              <a:buNone/>
            </a:pPr>
            <a:r>
              <a:t/>
            </a:r>
            <a:endParaRPr b="0" baseline="0" i="0" sz="1400" u="none" cap="none" strike="noStrike">
              <a:solidFill>
                <a:schemeClr val="lt1"/>
              </a:solidFill>
              <a:latin typeface="Arial"/>
              <a:ea typeface="Arial"/>
              <a:cs typeface="Arial"/>
              <a:sym typeface="Arial"/>
            </a:endParaRPr>
          </a:p>
        </p:txBody>
      </p:sp>
      <p:sp>
        <p:nvSpPr>
          <p:cNvPr id="327" name="Shape 327"/>
          <p:cNvSpPr txBox="1"/>
          <p:nvPr/>
        </p:nvSpPr>
        <p:spPr>
          <a:xfrm>
            <a:off x="467650" y="1276350"/>
            <a:ext cx="8229600" cy="2209799"/>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FFFFFF"/>
              </a:buClr>
              <a:buSzPct val="25000"/>
              <a:buFont typeface="Arial"/>
              <a:buNone/>
            </a:pPr>
            <a:r>
              <a:rPr b="0" baseline="0" i="0" lang="de-DE" sz="4000" u="none" cap="none" strike="noStrike">
                <a:solidFill>
                  <a:srgbClr val="FFFFFF"/>
                </a:solidFill>
                <a:latin typeface="Arial"/>
                <a:ea typeface="Arial"/>
                <a:cs typeface="Arial"/>
                <a:sym typeface="Arial"/>
              </a:rPr>
              <a:t>Firmansyah MS</a:t>
            </a:r>
          </a:p>
          <a:p>
            <a:pPr indent="0" lvl="0" marL="0" marR="0" rtl="0" algn="ctr">
              <a:lnSpc>
                <a:spcPct val="100000"/>
              </a:lnSpc>
              <a:spcBef>
                <a:spcPts val="0"/>
              </a:spcBef>
              <a:spcAft>
                <a:spcPts val="0"/>
              </a:spcAft>
              <a:buClr>
                <a:srgbClr val="FFFFFF"/>
              </a:buClr>
              <a:buSzPct val="25000"/>
              <a:buFont typeface="Arial"/>
              <a:buNone/>
            </a:pPr>
            <a:r>
              <a:rPr b="0" baseline="0" i="0" lang="de-DE" sz="1400" u="none" cap="none" strike="noStrike">
                <a:solidFill>
                  <a:srgbClr val="FFFFFF"/>
                </a:solidFill>
                <a:latin typeface="Arial"/>
                <a:ea typeface="Arial"/>
                <a:cs typeface="Arial"/>
                <a:sym typeface="Arial"/>
              </a:rPr>
              <a:t>Kinerja – USAID</a:t>
            </a:r>
          </a:p>
          <a:p>
            <a:pPr indent="0" lvl="0" marL="0" marR="0" rtl="0" algn="ctr">
              <a:lnSpc>
                <a:spcPct val="100000"/>
              </a:lnSpc>
              <a:spcBef>
                <a:spcPts val="0"/>
              </a:spcBef>
              <a:spcAft>
                <a:spcPts val="0"/>
              </a:spcAft>
              <a:buClr>
                <a:srgbClr val="252727"/>
              </a:buClr>
              <a:buFont typeface="Arial"/>
              <a:buNone/>
            </a:pPr>
            <a:r>
              <a:t/>
            </a:r>
            <a:endParaRPr b="0" baseline="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252727"/>
              </a:buClr>
              <a:buFont typeface="Arial"/>
              <a:buNone/>
            </a:pPr>
            <a:r>
              <a:t/>
            </a:r>
            <a:endParaRPr b="0" baseline="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252727"/>
              </a:buClr>
              <a:buFont typeface="Arial"/>
              <a:buNone/>
            </a:pPr>
            <a:r>
              <a:t/>
            </a:r>
            <a:endParaRPr b="0" baseline="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FFFFFF"/>
              </a:buClr>
              <a:buSzPct val="25000"/>
              <a:buFont typeface="Arial"/>
              <a:buNone/>
            </a:pPr>
            <a:r>
              <a:rPr b="0" baseline="0" i="0" lang="de-DE" sz="1800" u="none" cap="none" strike="noStrike">
                <a:solidFill>
                  <a:srgbClr val="FFFFFF"/>
                </a:solidFill>
                <a:latin typeface="Arial"/>
                <a:ea typeface="Arial"/>
                <a:cs typeface="Arial"/>
                <a:sym typeface="Arial"/>
              </a:rPr>
              <a:t>Linking Freedom of Information and Open Data </a:t>
            </a:r>
          </a:p>
          <a:p>
            <a:pPr indent="0" lvl="0" marL="0" marR="0" rtl="0" algn="ctr">
              <a:lnSpc>
                <a:spcPct val="100000"/>
              </a:lnSpc>
              <a:spcBef>
                <a:spcPts val="0"/>
              </a:spcBef>
              <a:spcAft>
                <a:spcPts val="0"/>
              </a:spcAft>
              <a:buClr>
                <a:srgbClr val="FFFFFF"/>
              </a:buClr>
              <a:buSzPct val="25000"/>
              <a:buFont typeface="Arial"/>
              <a:buNone/>
            </a:pPr>
            <a:r>
              <a:rPr b="0" baseline="0" i="0" lang="de-DE" sz="1800" u="none" cap="none" strike="noStrike">
                <a:solidFill>
                  <a:srgbClr val="FFFFFF"/>
                </a:solidFill>
                <a:latin typeface="Arial"/>
                <a:ea typeface="Arial"/>
                <a:cs typeface="Arial"/>
                <a:sym typeface="Arial"/>
              </a:rPr>
              <a:t>for Greater Transparency and Participation in Banda Aceh</a:t>
            </a:r>
          </a:p>
        </p:txBody>
      </p:sp>
      <p:sp>
        <p:nvSpPr>
          <p:cNvPr id="328" name="Shape 328"/>
          <p:cNvSpPr/>
          <p:nvPr/>
        </p:nvSpPr>
        <p:spPr>
          <a:xfrm>
            <a:off x="4724400" y="4398600"/>
            <a:ext cx="1732546" cy="480059"/>
          </a:xfrm>
          <a:prstGeom prst="rect">
            <a:avLst/>
          </a:prstGeom>
          <a:noFill/>
          <a:ln>
            <a:noFill/>
          </a:ln>
        </p:spPr>
        <p:txBody>
          <a:bodyPr anchorCtr="0" anchor="ctr" bIns="91425" lIns="91425" rIns="91425" tIns="91425">
            <a:noAutofit/>
          </a:bodyPr>
          <a:lstStyle/>
          <a:p>
            <a:pPr>
              <a:spcBef>
                <a:spcPts val="0"/>
              </a:spcBef>
              <a:buNone/>
            </a:pPr>
            <a:r>
              <a:t/>
            </a:r>
            <a:endParaRPr/>
          </a:p>
        </p:txBody>
      </p:sp>
      <p:pic>
        <p:nvPicPr>
          <p:cNvPr id="329" name="Shape 329"/>
          <p:cNvPicPr preferRelativeResize="0"/>
          <p:nvPr/>
        </p:nvPicPr>
        <p:blipFill rotWithShape="1">
          <a:blip r:embed="rId3">
            <a:alphaModFix/>
          </a:blip>
          <a:srcRect b="0" l="0" r="0" t="0"/>
          <a:stretch/>
        </p:blipFill>
        <p:spPr>
          <a:xfrm>
            <a:off x="2763900" y="4398600"/>
            <a:ext cx="1592198" cy="480059"/>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x="0" y="0"/>
          <a:ext cx="0" cy="0"/>
          <a:chOff x="0" y="0"/>
          <a:chExt cx="0" cy="0"/>
        </a:xfrm>
      </p:grpSpPr>
      <p:sp>
        <p:nvSpPr>
          <p:cNvPr id="334" name="Shape 334"/>
          <p:cNvSpPr txBox="1"/>
          <p:nvPr>
            <p:ph type="title"/>
          </p:nvPr>
        </p:nvSpPr>
        <p:spPr>
          <a:xfrm>
            <a:off x="609600" y="590550"/>
            <a:ext cx="7848599" cy="3572958"/>
          </a:xfrm>
          <a:prstGeom prst="rect">
            <a:avLst/>
          </a:prstGeom>
          <a:noFill/>
          <a:ln>
            <a:noFill/>
          </a:ln>
        </p:spPr>
        <p:txBody>
          <a:bodyPr anchorCtr="0" anchor="t" bIns="45700" lIns="91425" rIns="91425" tIns="45700">
            <a:noAutofit/>
          </a:bodyPr>
          <a:lstStyle/>
          <a:p>
            <a:pPr indent="0" lvl="0" marL="0" marR="0" rtl="0" algn="ctr">
              <a:spcBef>
                <a:spcPts val="0"/>
              </a:spcBef>
              <a:buClr>
                <a:srgbClr val="000000"/>
              </a:buClr>
              <a:buSzPct val="25000"/>
              <a:buFont typeface="Arial"/>
              <a:buNone/>
            </a:pPr>
            <a:r>
              <a:rPr b="0" baseline="0" i="0" lang="de-DE" sz="3200" u="none" cap="none" strike="noStrike">
                <a:solidFill>
                  <a:srgbClr val="000000"/>
                </a:solidFill>
                <a:latin typeface="Arial"/>
                <a:ea typeface="Arial"/>
                <a:cs typeface="Arial"/>
                <a:sym typeface="Arial"/>
              </a:rPr>
              <a:t>About KINERJA - USAID</a:t>
            </a:r>
            <a:br>
              <a:rPr b="0" baseline="0" i="0" lang="de-DE" sz="1800" u="none" cap="none" strike="noStrike">
                <a:solidFill>
                  <a:srgbClr val="000000"/>
                </a:solidFill>
                <a:latin typeface="Arial"/>
                <a:ea typeface="Arial"/>
                <a:cs typeface="Arial"/>
                <a:sym typeface="Arial"/>
              </a:rPr>
            </a:br>
            <a:br>
              <a:rPr b="0" baseline="0" i="0" lang="de-DE" sz="1800" u="none" cap="none" strike="noStrike">
                <a:solidFill>
                  <a:srgbClr val="000000"/>
                </a:solidFill>
                <a:latin typeface="Arial"/>
                <a:ea typeface="Arial"/>
                <a:cs typeface="Arial"/>
                <a:sym typeface="Arial"/>
              </a:rPr>
            </a:br>
            <a:r>
              <a:rPr b="0" baseline="0" i="0" lang="de-DE" sz="1800" u="none" cap="none" strike="noStrike">
                <a:solidFill>
                  <a:srgbClr val="000000"/>
                </a:solidFill>
                <a:latin typeface="Arial"/>
                <a:ea typeface="Arial"/>
                <a:cs typeface="Arial"/>
                <a:sym typeface="Arial"/>
              </a:rPr>
              <a:t>KINERJA is a governance program focused on improving public service delivery in Indonesia.</a:t>
            </a:r>
            <a:br>
              <a:rPr b="0" baseline="0" i="0" lang="de-DE" sz="1800" u="none" cap="none" strike="noStrike">
                <a:solidFill>
                  <a:srgbClr val="000000"/>
                </a:solidFill>
                <a:latin typeface="Arial"/>
                <a:ea typeface="Arial"/>
                <a:cs typeface="Arial"/>
                <a:sym typeface="Arial"/>
              </a:rPr>
            </a:br>
            <a:br>
              <a:rPr b="0" baseline="0" i="0" lang="de-DE" sz="1800" u="none" cap="none" strike="noStrike">
                <a:solidFill>
                  <a:srgbClr val="000000"/>
                </a:solidFill>
                <a:latin typeface="Arial"/>
                <a:ea typeface="Arial"/>
                <a:cs typeface="Arial"/>
                <a:sym typeface="Arial"/>
              </a:rPr>
            </a:br>
            <a:r>
              <a:rPr b="0" baseline="0" i="0" lang="de-DE" sz="1800" u="none" cap="none" strike="noStrike">
                <a:solidFill>
                  <a:srgbClr val="000000"/>
                </a:solidFill>
                <a:latin typeface="Arial"/>
                <a:ea typeface="Arial"/>
                <a:cs typeface="Arial"/>
                <a:sym typeface="Arial"/>
              </a:rPr>
              <a:t>The program works with local governments (including PPID – Information and Documentation Official) related to Freedom of Information Issue) to make service delivery  (on </a:t>
            </a:r>
            <a:r>
              <a:rPr b="0" baseline="0" i="0" lang="de-DE" sz="1800" u="sng" cap="none" strike="noStrike">
                <a:solidFill>
                  <a:srgbClr val="000000"/>
                </a:solidFill>
                <a:latin typeface="Arial"/>
                <a:ea typeface="Arial"/>
                <a:cs typeface="Arial"/>
                <a:sym typeface="Arial"/>
              </a:rPr>
              <a:t>health, education and business licensing</a:t>
            </a:r>
            <a:r>
              <a:rPr b="0" baseline="0" i="0" lang="de-DE" sz="1800" u="none" cap="none" strike="noStrike">
                <a:solidFill>
                  <a:srgbClr val="000000"/>
                </a:solidFill>
                <a:latin typeface="Arial"/>
                <a:ea typeface="Arial"/>
                <a:cs typeface="Arial"/>
                <a:sym typeface="Arial"/>
              </a:rPr>
              <a:t>) more responsive to the needs of its users, while also working with civil society, communities, and the media to build their capacity to demand higher quality services from their governments. </a:t>
            </a:r>
            <a:br>
              <a:rPr b="0" baseline="0" i="0" lang="de-DE" sz="1800" u="none" cap="none" strike="noStrike">
                <a:solidFill>
                  <a:srgbClr val="000000"/>
                </a:solidFill>
                <a:latin typeface="Arial"/>
                <a:ea typeface="Arial"/>
                <a:cs typeface="Arial"/>
                <a:sym typeface="Arial"/>
              </a:rPr>
            </a:br>
            <a:br>
              <a:rPr b="0" baseline="0" i="0" lang="de-DE" sz="1800" u="none" cap="none" strike="noStrike">
                <a:solidFill>
                  <a:srgbClr val="000000"/>
                </a:solidFill>
                <a:latin typeface="Arial"/>
                <a:ea typeface="Arial"/>
                <a:cs typeface="Arial"/>
                <a:sym typeface="Arial"/>
              </a:rPr>
            </a:br>
          </a:p>
        </p:txBody>
      </p:sp>
      <p:pic>
        <p:nvPicPr>
          <p:cNvPr id="335" name="Shape 335"/>
          <p:cNvPicPr preferRelativeResize="0"/>
          <p:nvPr/>
        </p:nvPicPr>
        <p:blipFill rotWithShape="1">
          <a:blip r:embed="rId3">
            <a:alphaModFix/>
          </a:blip>
          <a:srcRect b="0" l="0" r="0" t="0"/>
          <a:stretch/>
        </p:blipFill>
        <p:spPr>
          <a:xfrm>
            <a:off x="3268632" y="4541275"/>
            <a:ext cx="1274309" cy="352798"/>
          </a:xfrm>
          <a:prstGeom prst="rect">
            <a:avLst/>
          </a:prstGeom>
          <a:noFill/>
          <a:ln>
            <a:noFill/>
          </a:ln>
        </p:spPr>
      </p:pic>
      <p:pic>
        <p:nvPicPr>
          <p:cNvPr id="336" name="Shape 336"/>
          <p:cNvPicPr preferRelativeResize="0"/>
          <p:nvPr/>
        </p:nvPicPr>
        <p:blipFill rotWithShape="1">
          <a:blip r:embed="rId4">
            <a:alphaModFix/>
          </a:blip>
          <a:srcRect b="0" l="0" r="0" t="0"/>
          <a:stretch/>
        </p:blipFill>
        <p:spPr>
          <a:xfrm>
            <a:off x="4620657" y="4476750"/>
            <a:ext cx="1322943" cy="510717"/>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500"/>
                                        <p:tgtEl>
                                          <p:spTgt spid="334"/>
                                        </p:tgtEl>
                                        <p:attrNameLst>
                                          <p:attrName>ppt_w</p:attrName>
                                        </p:attrNameLst>
                                      </p:cBhvr>
                                      <p:tavLst>
                                        <p:tav fmla="" tm="0">
                                          <p:val>
                                            <p:strVal val="0"/>
                                          </p:val>
                                        </p:tav>
                                        <p:tav fmla="" tm="100000">
                                          <p:val>
                                            <p:strVal val="#ppt_w"/>
                                          </p:val>
                                        </p:tav>
                                      </p:tavLst>
                                    </p:anim>
                                    <p:anim calcmode="lin" valueType="num">
                                      <p:cBhvr additive="base">
                                        <p:cTn dur="500"/>
                                        <p:tgtEl>
                                          <p:spTgt spid="33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1" name="Shape 341"/>
        <p:cNvGrpSpPr/>
        <p:nvPr/>
      </p:nvGrpSpPr>
      <p:grpSpPr>
        <a:xfrm>
          <a:off x="0" y="0"/>
          <a:ext cx="0" cy="0"/>
          <a:chOff x="0" y="0"/>
          <a:chExt cx="0" cy="0"/>
        </a:xfrm>
      </p:grpSpPr>
      <p:sp>
        <p:nvSpPr>
          <p:cNvPr id="342" name="Shape 342"/>
          <p:cNvSpPr/>
          <p:nvPr/>
        </p:nvSpPr>
        <p:spPr>
          <a:xfrm>
            <a:off x="1929036" y="4016573"/>
            <a:ext cx="5775381"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de-DE" sz="1400" u="none" cap="none" strike="noStrike">
                <a:solidFill>
                  <a:srgbClr val="000000"/>
                </a:solidFill>
                <a:latin typeface="Arial"/>
                <a:ea typeface="Arial"/>
                <a:cs typeface="Arial"/>
                <a:sym typeface="Arial"/>
              </a:rPr>
              <a:t>Kinerja works in five districts in each province</a:t>
            </a:r>
          </a:p>
        </p:txBody>
      </p:sp>
      <p:grpSp>
        <p:nvGrpSpPr>
          <p:cNvPr id="343" name="Shape 343"/>
          <p:cNvGrpSpPr/>
          <p:nvPr/>
        </p:nvGrpSpPr>
        <p:grpSpPr>
          <a:xfrm>
            <a:off x="-245455" y="174856"/>
            <a:ext cx="9570100" cy="3920618"/>
            <a:chOff x="975708" y="727543"/>
            <a:chExt cx="7139755" cy="2924969"/>
          </a:xfrm>
        </p:grpSpPr>
        <p:grpSp>
          <p:nvGrpSpPr>
            <p:cNvPr id="344" name="Shape 344"/>
            <p:cNvGrpSpPr/>
            <p:nvPr/>
          </p:nvGrpSpPr>
          <p:grpSpPr>
            <a:xfrm>
              <a:off x="975708" y="727543"/>
              <a:ext cx="7139755" cy="2924969"/>
              <a:chOff x="4702" y="4050"/>
              <a:chExt cx="6816" cy="3382"/>
            </a:xfrm>
          </p:grpSpPr>
          <p:pic>
            <p:nvPicPr>
              <p:cNvPr id="345" name="Shape 345"/>
              <p:cNvPicPr preferRelativeResize="0"/>
              <p:nvPr/>
            </p:nvPicPr>
            <p:blipFill rotWithShape="1">
              <a:blip r:embed="rId3">
                <a:alphaModFix/>
              </a:blip>
              <a:srcRect b="14328" l="0" r="0" t="6854"/>
              <a:stretch/>
            </p:blipFill>
            <p:spPr>
              <a:xfrm>
                <a:off x="4702" y="4254"/>
                <a:ext cx="6816" cy="3178"/>
              </a:xfrm>
              <a:prstGeom prst="rect">
                <a:avLst/>
              </a:prstGeom>
              <a:noFill/>
              <a:ln>
                <a:noFill/>
              </a:ln>
            </p:spPr>
          </p:pic>
          <p:sp>
            <p:nvSpPr>
              <p:cNvPr id="346" name="Shape 346"/>
              <p:cNvSpPr txBox="1"/>
              <p:nvPr/>
            </p:nvSpPr>
            <p:spPr>
              <a:xfrm>
                <a:off x="4877" y="4050"/>
                <a:ext cx="6513" cy="358"/>
              </a:xfrm>
              <a:prstGeom prst="rect">
                <a:avLst/>
              </a:prstGeom>
              <a:noFill/>
              <a:ln>
                <a:noFill/>
              </a:ln>
            </p:spPr>
            <p:txBody>
              <a:bodyPr anchorCtr="0" anchor="t" bIns="0" lIns="0" rIns="0" tIns="0">
                <a:noAutofit/>
              </a:bodyPr>
              <a:lstStyle/>
              <a:p>
                <a:pPr indent="0" lvl="0" marL="0" marR="0" rtl="0" algn="ctr">
                  <a:spcBef>
                    <a:spcPts val="0"/>
                  </a:spcBef>
                  <a:spcAft>
                    <a:spcPts val="1000"/>
                  </a:spcAft>
                  <a:buSzPct val="25000"/>
                  <a:buNone/>
                </a:pPr>
                <a:r>
                  <a:rPr b="0" baseline="0" i="0" lang="de-DE" sz="1400" u="none" cap="none" strike="noStrike">
                    <a:solidFill>
                      <a:srgbClr val="0F243E"/>
                    </a:solidFill>
                    <a:latin typeface="Arial"/>
                    <a:ea typeface="Arial"/>
                    <a:cs typeface="Arial"/>
                    <a:sym typeface="Arial"/>
                  </a:rPr>
                  <a:t>Kinerja Program Locations</a:t>
                </a:r>
              </a:p>
            </p:txBody>
          </p:sp>
        </p:grpSp>
        <p:sp>
          <p:nvSpPr>
            <p:cNvPr id="347" name="Shape 347"/>
            <p:cNvSpPr txBox="1"/>
            <p:nvPr/>
          </p:nvSpPr>
          <p:spPr>
            <a:xfrm>
              <a:off x="1475753" y="817520"/>
              <a:ext cx="990601"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de-DE" sz="1200" u="none" cap="none" strike="noStrike">
                  <a:solidFill>
                    <a:srgbClr val="0070C0"/>
                  </a:solidFill>
                  <a:latin typeface="Times New Roman"/>
                  <a:ea typeface="Times New Roman"/>
                  <a:cs typeface="Times New Roman"/>
                  <a:sym typeface="Times New Roman"/>
                </a:rPr>
                <a:t>Aceh</a:t>
              </a:r>
            </a:p>
          </p:txBody>
        </p:sp>
        <p:sp>
          <p:nvSpPr>
            <p:cNvPr id="348" name="Shape 348"/>
            <p:cNvSpPr txBox="1"/>
            <p:nvPr/>
          </p:nvSpPr>
          <p:spPr>
            <a:xfrm>
              <a:off x="3385144" y="3205172"/>
              <a:ext cx="990601"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de-DE" sz="1200" u="none" cap="none" strike="noStrike">
                  <a:solidFill>
                    <a:srgbClr val="0070C0"/>
                  </a:solidFill>
                  <a:latin typeface="Times New Roman"/>
                  <a:ea typeface="Times New Roman"/>
                  <a:cs typeface="Times New Roman"/>
                  <a:sym typeface="Times New Roman"/>
                </a:rPr>
                <a:t>East Java</a:t>
              </a:r>
            </a:p>
          </p:txBody>
        </p:sp>
        <p:sp>
          <p:nvSpPr>
            <p:cNvPr id="349" name="Shape 349"/>
            <p:cNvSpPr txBox="1"/>
            <p:nvPr/>
          </p:nvSpPr>
          <p:spPr>
            <a:xfrm>
              <a:off x="2655005" y="1329159"/>
              <a:ext cx="1516814"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de-DE" sz="1200" u="none" cap="none" strike="noStrike">
                  <a:solidFill>
                    <a:srgbClr val="0070C0"/>
                  </a:solidFill>
                  <a:latin typeface="Times New Roman"/>
                  <a:ea typeface="Times New Roman"/>
                  <a:cs typeface="Times New Roman"/>
                  <a:sym typeface="Times New Roman"/>
                </a:rPr>
                <a:t>West Kalimantan</a:t>
              </a:r>
            </a:p>
          </p:txBody>
        </p:sp>
        <p:sp>
          <p:nvSpPr>
            <p:cNvPr id="350" name="Shape 350"/>
            <p:cNvSpPr txBox="1"/>
            <p:nvPr/>
          </p:nvSpPr>
          <p:spPr>
            <a:xfrm>
              <a:off x="4967703" y="2793109"/>
              <a:ext cx="1143000"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de-DE" sz="1200" u="none" cap="none" strike="noStrike">
                  <a:solidFill>
                    <a:srgbClr val="0070C0"/>
                  </a:solidFill>
                  <a:latin typeface="Times New Roman"/>
                  <a:ea typeface="Times New Roman"/>
                  <a:cs typeface="Times New Roman"/>
                  <a:sym typeface="Times New Roman"/>
                </a:rPr>
                <a:t>South Sulawesi</a:t>
              </a:r>
            </a:p>
          </p:txBody>
        </p:sp>
        <p:sp>
          <p:nvSpPr>
            <p:cNvPr id="351" name="Shape 351"/>
            <p:cNvSpPr txBox="1"/>
            <p:nvPr/>
          </p:nvSpPr>
          <p:spPr>
            <a:xfrm>
              <a:off x="6994579" y="1733550"/>
              <a:ext cx="990601" cy="206654"/>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de-DE" sz="1200" u="none" cap="none" strike="noStrike">
                  <a:solidFill>
                    <a:srgbClr val="0070C0"/>
                  </a:solidFill>
                  <a:latin typeface="Times New Roman"/>
                  <a:ea typeface="Times New Roman"/>
                  <a:cs typeface="Times New Roman"/>
                  <a:sym typeface="Times New Roman"/>
                </a:rPr>
                <a:t>Papua</a:t>
              </a:r>
            </a:p>
          </p:txBody>
        </p:sp>
      </p:grpSp>
      <p:pic>
        <p:nvPicPr>
          <p:cNvPr id="352" name="Shape 352"/>
          <p:cNvPicPr preferRelativeResize="0"/>
          <p:nvPr/>
        </p:nvPicPr>
        <p:blipFill rotWithShape="1">
          <a:blip r:embed="rId4">
            <a:alphaModFix/>
          </a:blip>
          <a:srcRect b="0" l="0" r="0" t="0"/>
          <a:stretch/>
        </p:blipFill>
        <p:spPr>
          <a:xfrm>
            <a:off x="3276600" y="4541275"/>
            <a:ext cx="1274309" cy="352798"/>
          </a:xfrm>
          <a:prstGeom prst="rect">
            <a:avLst/>
          </a:prstGeom>
          <a:noFill/>
          <a:ln>
            <a:noFill/>
          </a:ln>
        </p:spPr>
      </p:pic>
      <p:pic>
        <p:nvPicPr>
          <p:cNvPr id="353" name="Shape 353"/>
          <p:cNvPicPr preferRelativeResize="0"/>
          <p:nvPr/>
        </p:nvPicPr>
        <p:blipFill rotWithShape="1">
          <a:blip r:embed="rId5">
            <a:alphaModFix/>
          </a:blip>
          <a:srcRect b="0" l="0" r="0" t="0"/>
          <a:stretch/>
        </p:blipFill>
        <p:spPr>
          <a:xfrm>
            <a:off x="4628625" y="4476750"/>
            <a:ext cx="1322943" cy="510717"/>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7" name="Shape 357"/>
        <p:cNvGrpSpPr/>
        <p:nvPr/>
      </p:nvGrpSpPr>
      <p:grpSpPr>
        <a:xfrm>
          <a:off x="0" y="0"/>
          <a:ext cx="0" cy="0"/>
          <a:chOff x="0" y="0"/>
          <a:chExt cx="0" cy="0"/>
        </a:xfrm>
      </p:grpSpPr>
      <p:sp>
        <p:nvSpPr>
          <p:cNvPr id="358" name="Shape 358"/>
          <p:cNvSpPr/>
          <p:nvPr/>
        </p:nvSpPr>
        <p:spPr>
          <a:xfrm>
            <a:off x="0" y="0"/>
            <a:ext cx="9145575" cy="4038898"/>
          </a:xfrm>
          <a:prstGeom prst="rect">
            <a:avLst/>
          </a:prstGeom>
          <a:solidFill>
            <a:srgbClr val="17365D"/>
          </a:solidFill>
          <a:ln>
            <a:noFill/>
          </a:ln>
        </p:spPr>
        <p:txBody>
          <a:bodyPr anchorCtr="0" anchor="ctr" bIns="45700" lIns="91425" rIns="91425" tIns="45700">
            <a:noAutofit/>
          </a:bodyPr>
          <a:lstStyle/>
          <a:p>
            <a:pPr indent="0" lvl="0" marL="0" marR="0" rtl="0" algn="ctr">
              <a:spcBef>
                <a:spcPts val="0"/>
              </a:spcBef>
              <a:buNone/>
            </a:pPr>
            <a:r>
              <a:t/>
            </a:r>
            <a:endParaRPr b="0" baseline="0" i="0" sz="1400" u="none" cap="none" strike="noStrike">
              <a:solidFill>
                <a:schemeClr val="lt1"/>
              </a:solidFill>
              <a:latin typeface="Arial"/>
              <a:ea typeface="Arial"/>
              <a:cs typeface="Arial"/>
              <a:sym typeface="Arial"/>
            </a:endParaRPr>
          </a:p>
        </p:txBody>
      </p:sp>
      <p:sp>
        <p:nvSpPr>
          <p:cNvPr id="359" name="Shape 359"/>
          <p:cNvSpPr/>
          <p:nvPr/>
        </p:nvSpPr>
        <p:spPr>
          <a:xfrm flipH="1" rot="10800000">
            <a:off x="1575" y="4038898"/>
            <a:ext cx="9144000" cy="1104600"/>
          </a:xfrm>
          <a:prstGeom prst="rect">
            <a:avLst/>
          </a:prstGeom>
          <a:solidFill>
            <a:srgbClr val="FFFFFF"/>
          </a:solidFill>
          <a:ln>
            <a:noFill/>
          </a:ln>
        </p:spPr>
        <p:txBody>
          <a:bodyPr anchorCtr="0" anchor="ctr" bIns="0" lIns="0" rIns="0" tIns="0">
            <a:noAutofit/>
          </a:bodyPr>
          <a:lstStyle/>
          <a:p>
            <a:pPr indent="0" lvl="0" marL="0" marR="0" rtl="0" algn="ctr">
              <a:spcBef>
                <a:spcPts val="0"/>
              </a:spcBef>
              <a:buNone/>
            </a:pPr>
            <a:r>
              <a:t/>
            </a:r>
            <a:endParaRPr b="0" baseline="0" i="0" sz="1500" u="none" cap="none" strike="noStrike">
              <a:solidFill>
                <a:srgbClr val="FFFFFF"/>
              </a:solidFill>
              <a:latin typeface="Open Sans"/>
              <a:ea typeface="Open Sans"/>
              <a:cs typeface="Open Sans"/>
              <a:sym typeface="Open Sans"/>
            </a:endParaRPr>
          </a:p>
        </p:txBody>
      </p:sp>
      <p:pic>
        <p:nvPicPr>
          <p:cNvPr id="360" name="Shape 360"/>
          <p:cNvPicPr preferRelativeResize="0"/>
          <p:nvPr/>
        </p:nvPicPr>
        <p:blipFill rotWithShape="1">
          <a:blip r:embed="rId3">
            <a:alphaModFix/>
          </a:blip>
          <a:srcRect b="0" l="0" r="0" t="0"/>
          <a:stretch/>
        </p:blipFill>
        <p:spPr>
          <a:xfrm>
            <a:off x="622583" y="4321048"/>
            <a:ext cx="2180579" cy="464775"/>
          </a:xfrm>
          <a:prstGeom prst="rect">
            <a:avLst/>
          </a:prstGeom>
          <a:noFill/>
          <a:ln>
            <a:noFill/>
          </a:ln>
        </p:spPr>
      </p:pic>
      <p:pic>
        <p:nvPicPr>
          <p:cNvPr id="361" name="Shape 361"/>
          <p:cNvPicPr preferRelativeResize="0"/>
          <p:nvPr/>
        </p:nvPicPr>
        <p:blipFill rotWithShape="1">
          <a:blip r:embed="rId4">
            <a:alphaModFix/>
          </a:blip>
          <a:srcRect b="0" l="0" r="0" t="0"/>
          <a:stretch/>
        </p:blipFill>
        <p:spPr>
          <a:xfrm>
            <a:off x="3039201" y="4382544"/>
            <a:ext cx="1507373" cy="417324"/>
          </a:xfrm>
          <a:prstGeom prst="rect">
            <a:avLst/>
          </a:prstGeom>
          <a:noFill/>
          <a:ln>
            <a:noFill/>
          </a:ln>
        </p:spPr>
      </p:pic>
      <p:pic>
        <p:nvPicPr>
          <p:cNvPr id="362" name="Shape 362"/>
          <p:cNvPicPr preferRelativeResize="0"/>
          <p:nvPr/>
        </p:nvPicPr>
        <p:blipFill rotWithShape="1">
          <a:blip r:embed="rId5">
            <a:alphaModFix/>
          </a:blip>
          <a:srcRect b="0" l="0" r="0" t="0"/>
          <a:stretch/>
        </p:blipFill>
        <p:spPr>
          <a:xfrm>
            <a:off x="4589939" y="4289137"/>
            <a:ext cx="1564901" cy="604123"/>
          </a:xfrm>
          <a:prstGeom prst="rect">
            <a:avLst/>
          </a:prstGeom>
          <a:noFill/>
          <a:ln>
            <a:noFill/>
          </a:ln>
        </p:spPr>
      </p:pic>
      <p:pic>
        <p:nvPicPr>
          <p:cNvPr id="363" name="Shape 363"/>
          <p:cNvPicPr preferRelativeResize="0"/>
          <p:nvPr/>
        </p:nvPicPr>
        <p:blipFill rotWithShape="1">
          <a:blip r:embed="rId6">
            <a:alphaModFix/>
          </a:blip>
          <a:srcRect b="0" l="0" r="0" t="0"/>
          <a:stretch/>
        </p:blipFill>
        <p:spPr>
          <a:xfrm>
            <a:off x="6463716" y="4306350"/>
            <a:ext cx="456388" cy="604101"/>
          </a:xfrm>
          <a:prstGeom prst="rect">
            <a:avLst/>
          </a:prstGeom>
          <a:noFill/>
          <a:ln>
            <a:noFill/>
          </a:ln>
        </p:spPr>
      </p:pic>
      <p:pic>
        <p:nvPicPr>
          <p:cNvPr id="364" name="Shape 364"/>
          <p:cNvPicPr preferRelativeResize="0"/>
          <p:nvPr/>
        </p:nvPicPr>
        <p:blipFill rotWithShape="1">
          <a:blip r:embed="rId7">
            <a:alphaModFix/>
          </a:blip>
          <a:srcRect b="0" l="0" r="0" t="0"/>
          <a:stretch/>
        </p:blipFill>
        <p:spPr>
          <a:xfrm>
            <a:off x="7357853" y="4410225"/>
            <a:ext cx="962024" cy="361950"/>
          </a:xfrm>
          <a:prstGeom prst="rect">
            <a:avLst/>
          </a:prstGeom>
          <a:noFill/>
          <a:ln>
            <a:noFill/>
          </a:ln>
        </p:spPr>
      </p:pic>
      <p:sp>
        <p:nvSpPr>
          <p:cNvPr id="365" name="Shape 365"/>
          <p:cNvSpPr txBox="1"/>
          <p:nvPr/>
        </p:nvSpPr>
        <p:spPr>
          <a:xfrm>
            <a:off x="278130" y="514350"/>
            <a:ext cx="8561069" cy="3067348"/>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Souce Sans Pro"/>
              <a:buNone/>
            </a:pPr>
            <a:r>
              <a:rPr b="0" baseline="0" i="0" lang="de-DE" sz="1800" u="none" cap="none" strike="noStrike">
                <a:solidFill>
                  <a:schemeClr val="lt1"/>
                </a:solidFill>
              </a:rPr>
              <a:t>A project of World Wide Web Foundation and Kinerja </a:t>
            </a:r>
          </a:p>
          <a:p>
            <a:pPr indent="0" lvl="0" marL="0" marR="0" rtl="0" algn="ctr">
              <a:lnSpc>
                <a:spcPct val="100000"/>
              </a:lnSpc>
              <a:spcBef>
                <a:spcPts val="0"/>
              </a:spcBef>
              <a:spcAft>
                <a:spcPts val="0"/>
              </a:spcAft>
              <a:buClr>
                <a:schemeClr val="lt1"/>
              </a:buClr>
              <a:buSzPct val="25000"/>
              <a:buFont typeface="Souce Sans Pro"/>
              <a:buNone/>
            </a:pPr>
            <a:r>
              <a:rPr b="0" baseline="0" i="0" lang="de-DE" sz="1800" u="none" cap="none" strike="noStrike">
                <a:solidFill>
                  <a:schemeClr val="lt1"/>
                </a:solidFill>
              </a:rPr>
              <a:t>funded by the USAID,</a:t>
            </a:r>
            <a:br>
              <a:rPr b="0" baseline="0" i="0" lang="de-DE" sz="1800" u="none" cap="none" strike="noStrike">
                <a:solidFill>
                  <a:schemeClr val="lt1"/>
                </a:solidFill>
              </a:rPr>
            </a:br>
            <a:r>
              <a:rPr b="0" baseline="0" i="0" lang="de-DE" sz="1800" u="none" cap="none" strike="noStrike">
                <a:solidFill>
                  <a:schemeClr val="lt1"/>
                </a:solidFill>
              </a:rPr>
              <a:t>implemented by the Open Data Lab Jakarta</a:t>
            </a:r>
            <a:br>
              <a:rPr b="0" baseline="0" i="0" lang="de-DE" sz="1800" u="none" cap="none" strike="noStrike">
                <a:solidFill>
                  <a:schemeClr val="lt1"/>
                </a:solidFill>
              </a:rPr>
            </a:br>
            <a:br>
              <a:rPr b="0" baseline="0" i="0" lang="de-DE" sz="1800" u="none" cap="none" strike="noStrike">
                <a:solidFill>
                  <a:schemeClr val="lt1"/>
                </a:solidFill>
              </a:rPr>
            </a:br>
            <a:br>
              <a:rPr b="0" baseline="0" i="0" lang="de-DE" sz="1800" u="none" cap="none" strike="noStrike">
                <a:solidFill>
                  <a:schemeClr val="lt1"/>
                </a:solidFill>
              </a:rPr>
            </a:br>
            <a:r>
              <a:rPr b="0" baseline="0" i="0" lang="de-DE" sz="1800" u="none" cap="none" strike="noStrike">
                <a:solidFill>
                  <a:schemeClr val="lt1"/>
                </a:solidFill>
              </a:rPr>
              <a:t>The project was implemented from 1 November – 15 December 2014 </a:t>
            </a:r>
          </a:p>
          <a:p>
            <a:pPr indent="0" lvl="0" marL="0" marR="0" rtl="0" algn="ctr">
              <a:lnSpc>
                <a:spcPct val="100000"/>
              </a:lnSpc>
              <a:spcBef>
                <a:spcPts val="0"/>
              </a:spcBef>
              <a:spcAft>
                <a:spcPts val="0"/>
              </a:spcAft>
              <a:buClr>
                <a:schemeClr val="lt1"/>
              </a:buClr>
              <a:buSzPct val="25000"/>
              <a:buFont typeface="Souce Sans Pro"/>
              <a:buNone/>
            </a:pPr>
            <a:r>
              <a:rPr b="0" baseline="0" i="0" lang="de-DE" sz="1800" u="none" cap="none" strike="noStrike">
                <a:solidFill>
                  <a:schemeClr val="lt1"/>
                </a:solidFill>
              </a:rPr>
              <a:t>in Banda Aceh, Indonesia in partnership with GeRAK Aceh and </a:t>
            </a:r>
          </a:p>
          <a:p>
            <a:pPr indent="0" lvl="0" marL="0" marR="0" rtl="0" algn="ctr">
              <a:lnSpc>
                <a:spcPct val="100000"/>
              </a:lnSpc>
              <a:spcBef>
                <a:spcPts val="0"/>
              </a:spcBef>
              <a:spcAft>
                <a:spcPts val="0"/>
              </a:spcAft>
              <a:buClr>
                <a:schemeClr val="lt1"/>
              </a:buClr>
              <a:buSzPct val="25000"/>
              <a:buFont typeface="Souce Sans Pro"/>
              <a:buNone/>
            </a:pPr>
            <a:r>
              <a:rPr b="0" baseline="0" i="0" lang="de-DE" sz="1800" u="none" cap="none" strike="noStrike">
                <a:solidFill>
                  <a:schemeClr val="lt1"/>
                </a:solidFill>
              </a:rPr>
              <a:t>the city government of Banda Aceh.</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9" name="Shape 369"/>
        <p:cNvGrpSpPr/>
        <p:nvPr/>
      </p:nvGrpSpPr>
      <p:grpSpPr>
        <a:xfrm>
          <a:off x="0" y="0"/>
          <a:ext cx="0" cy="0"/>
          <a:chOff x="0" y="0"/>
          <a:chExt cx="0" cy="0"/>
        </a:xfrm>
      </p:grpSpPr>
      <p:sp>
        <p:nvSpPr>
          <p:cNvPr id="370" name="Shape 370"/>
          <p:cNvSpPr/>
          <p:nvPr/>
        </p:nvSpPr>
        <p:spPr>
          <a:xfrm>
            <a:off x="542441" y="554831"/>
            <a:ext cx="8001000" cy="34163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de-DE" sz="1800" u="none" cap="none" strike="noStrike">
                <a:solidFill>
                  <a:srgbClr val="000000"/>
                </a:solidFill>
                <a:latin typeface="Arial"/>
                <a:ea typeface="Arial"/>
                <a:cs typeface="Arial"/>
                <a:sym typeface="Arial"/>
              </a:rPr>
              <a:t>The project intended to achieve the following objectives:</a:t>
            </a:r>
          </a:p>
          <a:p>
            <a:pPr indent="0" lvl="0" marL="0" marR="0" rtl="0" algn="l">
              <a:spcBef>
                <a:spcPts val="0"/>
              </a:spcBef>
              <a:buNone/>
            </a:pPr>
            <a:r>
              <a:t/>
            </a:r>
            <a:endParaRPr b="0" baseline="0" i="0" sz="1800" u="none" cap="none" strike="noStrike">
              <a:solidFill>
                <a:srgbClr val="000000"/>
              </a:solidFill>
              <a:latin typeface="Arial"/>
              <a:ea typeface="Arial"/>
              <a:cs typeface="Arial"/>
              <a:sym typeface="Arial"/>
            </a:endParaRPr>
          </a:p>
          <a:p>
            <a:pPr indent="0" lvl="0" marL="0" marR="0" rtl="0" algn="l">
              <a:spcBef>
                <a:spcPts val="0"/>
              </a:spcBef>
              <a:buSzPct val="25000"/>
              <a:buNone/>
            </a:pPr>
            <a:r>
              <a:rPr b="0" baseline="0" i="0" lang="de-DE" sz="1800" u="none" cap="none" strike="noStrike">
                <a:solidFill>
                  <a:srgbClr val="000000"/>
                </a:solidFill>
                <a:latin typeface="Arial"/>
                <a:ea typeface="Arial"/>
                <a:cs typeface="Arial"/>
                <a:sym typeface="Arial"/>
              </a:rPr>
              <a:t>• Assess the data needs of civil society organizations (CSOs) and their constituents to match with information disclosure practices of the city government;</a:t>
            </a:r>
          </a:p>
          <a:p>
            <a:pPr indent="0" lvl="0" marL="0" marR="0" rtl="0" algn="l">
              <a:spcBef>
                <a:spcPts val="0"/>
              </a:spcBef>
              <a:buNone/>
            </a:pPr>
            <a:r>
              <a:t/>
            </a:r>
            <a:endParaRPr b="0" baseline="0" i="0" sz="1800" u="none" cap="none" strike="noStrike">
              <a:solidFill>
                <a:srgbClr val="000000"/>
              </a:solidFill>
              <a:latin typeface="Arial"/>
              <a:ea typeface="Arial"/>
              <a:cs typeface="Arial"/>
              <a:sym typeface="Arial"/>
            </a:endParaRPr>
          </a:p>
          <a:p>
            <a:pPr indent="0" lvl="0" marL="0" marR="0" rtl="0" algn="l">
              <a:spcBef>
                <a:spcPts val="0"/>
              </a:spcBef>
              <a:buSzPct val="25000"/>
              <a:buNone/>
            </a:pPr>
            <a:r>
              <a:rPr b="0" baseline="0" i="0" lang="de-DE" sz="1800" u="none" cap="none" strike="noStrike">
                <a:solidFill>
                  <a:srgbClr val="000000"/>
                </a:solidFill>
                <a:latin typeface="Arial"/>
                <a:ea typeface="Arial"/>
                <a:cs typeface="Arial"/>
                <a:sym typeface="Arial"/>
              </a:rPr>
              <a:t>• Support the city government in understanding the key priority information and data needs of CSOs and their constituents;</a:t>
            </a:r>
          </a:p>
          <a:p>
            <a:pPr indent="0" lvl="0" marL="0" marR="0" rtl="0" algn="l">
              <a:spcBef>
                <a:spcPts val="0"/>
              </a:spcBef>
              <a:buNone/>
            </a:pPr>
            <a:r>
              <a:t/>
            </a:r>
            <a:endParaRPr b="0" baseline="0" i="0" sz="1800" u="none" cap="none" strike="noStrike">
              <a:solidFill>
                <a:srgbClr val="000000"/>
              </a:solidFill>
              <a:latin typeface="Arial"/>
              <a:ea typeface="Arial"/>
              <a:cs typeface="Arial"/>
              <a:sym typeface="Arial"/>
            </a:endParaRPr>
          </a:p>
          <a:p>
            <a:pPr indent="0" lvl="0" marL="0" marR="0" rtl="0" algn="l">
              <a:spcBef>
                <a:spcPts val="0"/>
              </a:spcBef>
              <a:buSzPct val="25000"/>
              <a:buNone/>
            </a:pPr>
            <a:r>
              <a:rPr b="0" baseline="0" i="0" lang="de-DE" sz="1800" u="none" cap="none" strike="noStrike">
                <a:solidFill>
                  <a:srgbClr val="000000"/>
                </a:solidFill>
                <a:latin typeface="Arial"/>
                <a:ea typeface="Arial"/>
                <a:cs typeface="Arial"/>
                <a:sym typeface="Arial"/>
              </a:rPr>
              <a:t>• Increase the capacity of CSOs (including the mass media) to understand, use, and translate government data into actionable information for the use of citizens and disseminate these for wider impact. </a:t>
            </a:r>
            <a:r>
              <a:rPr b="0" baseline="0" i="0" lang="de-DE" sz="1800" u="sng" cap="none" strike="noStrike">
                <a:solidFill>
                  <a:schemeClr val="hlink"/>
                </a:solidFill>
                <a:latin typeface="Arial"/>
                <a:ea typeface="Arial"/>
                <a:cs typeface="Arial"/>
                <a:sym typeface="Arial"/>
                <a:hlinkClick r:id="rId3"/>
              </a:rPr>
              <a:t>***</a:t>
            </a:r>
          </a:p>
        </p:txBody>
      </p:sp>
      <p:pic>
        <p:nvPicPr>
          <p:cNvPr id="371" name="Shape 371"/>
          <p:cNvPicPr preferRelativeResize="0"/>
          <p:nvPr/>
        </p:nvPicPr>
        <p:blipFill rotWithShape="1">
          <a:blip r:embed="rId4">
            <a:alphaModFix/>
          </a:blip>
          <a:srcRect b="0" l="0" r="0" t="0"/>
          <a:stretch/>
        </p:blipFill>
        <p:spPr>
          <a:xfrm>
            <a:off x="3268632" y="4617475"/>
            <a:ext cx="1274309" cy="352798"/>
          </a:xfrm>
          <a:prstGeom prst="rect">
            <a:avLst/>
          </a:prstGeom>
          <a:noFill/>
          <a:ln>
            <a:noFill/>
          </a:ln>
        </p:spPr>
      </p:pic>
      <p:pic>
        <p:nvPicPr>
          <p:cNvPr id="372" name="Shape 372"/>
          <p:cNvPicPr preferRelativeResize="0"/>
          <p:nvPr/>
        </p:nvPicPr>
        <p:blipFill rotWithShape="1">
          <a:blip r:embed="rId5">
            <a:alphaModFix/>
          </a:blip>
          <a:srcRect b="0" l="0" r="0" t="0"/>
          <a:stretch/>
        </p:blipFill>
        <p:spPr>
          <a:xfrm>
            <a:off x="4620657" y="4552950"/>
            <a:ext cx="1322943" cy="510717"/>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7" name="Shape 377"/>
        <p:cNvGrpSpPr/>
        <p:nvPr/>
      </p:nvGrpSpPr>
      <p:grpSpPr>
        <a:xfrm>
          <a:off x="0" y="0"/>
          <a:ext cx="0" cy="0"/>
          <a:chOff x="0" y="0"/>
          <a:chExt cx="0" cy="0"/>
        </a:xfrm>
      </p:grpSpPr>
      <p:pic>
        <p:nvPicPr>
          <p:cNvPr id="378" name="Shape 378"/>
          <p:cNvPicPr preferRelativeResize="0"/>
          <p:nvPr/>
        </p:nvPicPr>
        <p:blipFill rotWithShape="1">
          <a:blip r:embed="rId3">
            <a:alphaModFix/>
          </a:blip>
          <a:srcRect b="0" l="0" r="0" t="0"/>
          <a:stretch/>
        </p:blipFill>
        <p:spPr>
          <a:xfrm>
            <a:off x="2762775" y="4617475"/>
            <a:ext cx="1274309" cy="352798"/>
          </a:xfrm>
          <a:prstGeom prst="rect">
            <a:avLst/>
          </a:prstGeom>
          <a:noFill/>
          <a:ln>
            <a:noFill/>
          </a:ln>
        </p:spPr>
      </p:pic>
      <p:pic>
        <p:nvPicPr>
          <p:cNvPr id="379" name="Shape 379"/>
          <p:cNvPicPr preferRelativeResize="0"/>
          <p:nvPr/>
        </p:nvPicPr>
        <p:blipFill rotWithShape="1">
          <a:blip r:embed="rId4">
            <a:alphaModFix/>
          </a:blip>
          <a:srcRect b="0" l="0" r="0" t="0"/>
          <a:stretch/>
        </p:blipFill>
        <p:spPr>
          <a:xfrm>
            <a:off x="4114800" y="4552950"/>
            <a:ext cx="1322943" cy="510717"/>
          </a:xfrm>
          <a:prstGeom prst="rect">
            <a:avLst/>
          </a:prstGeom>
          <a:noFill/>
          <a:ln>
            <a:noFill/>
          </a:ln>
        </p:spPr>
      </p:pic>
      <p:cxnSp>
        <p:nvCxnSpPr>
          <p:cNvPr id="380" name="Shape 380"/>
          <p:cNvCxnSpPr/>
          <p:nvPr/>
        </p:nvCxnSpPr>
        <p:spPr>
          <a:xfrm>
            <a:off x="278790" y="4481810"/>
            <a:ext cx="8572862" cy="0"/>
          </a:xfrm>
          <a:prstGeom prst="straightConnector1">
            <a:avLst/>
          </a:prstGeom>
          <a:noFill/>
          <a:ln cap="flat" w="9525">
            <a:solidFill>
              <a:srgbClr val="808080"/>
            </a:solidFill>
            <a:prstDash val="solid"/>
            <a:round/>
            <a:headEnd len="med" w="med" type="none"/>
            <a:tailEnd len="med" w="med" type="none"/>
          </a:ln>
        </p:spPr>
      </p:cxnSp>
      <p:pic>
        <p:nvPicPr>
          <p:cNvPr id="381" name="Shape 381"/>
          <p:cNvPicPr preferRelativeResize="0"/>
          <p:nvPr/>
        </p:nvPicPr>
        <p:blipFill rotWithShape="1">
          <a:blip r:embed="rId5">
            <a:alphaModFix/>
          </a:blip>
          <a:srcRect b="0" l="0" r="0" t="0"/>
          <a:stretch/>
        </p:blipFill>
        <p:spPr>
          <a:xfrm>
            <a:off x="278797" y="4513673"/>
            <a:ext cx="2329275" cy="496475"/>
          </a:xfrm>
          <a:prstGeom prst="rect">
            <a:avLst/>
          </a:prstGeom>
          <a:noFill/>
          <a:ln>
            <a:noFill/>
          </a:ln>
        </p:spPr>
      </p:pic>
      <p:sp>
        <p:nvSpPr>
          <p:cNvPr id="382" name="Shape 382"/>
          <p:cNvSpPr/>
          <p:nvPr/>
        </p:nvSpPr>
        <p:spPr>
          <a:xfrm>
            <a:off x="-100" y="4058698"/>
            <a:ext cx="9144001" cy="1084801"/>
          </a:xfrm>
          <a:prstGeom prst="rect">
            <a:avLst/>
          </a:prstGeom>
          <a:solidFill>
            <a:srgbClr val="FFFFFF">
              <a:alpha val="96470"/>
            </a:srgbClr>
          </a:solidFill>
          <a:ln>
            <a:noFill/>
          </a:ln>
        </p:spPr>
        <p:txBody>
          <a:bodyPr anchorCtr="0" anchor="ctr" bIns="0" lIns="0" rIns="0" tIns="0">
            <a:noAutofit/>
          </a:bodyPr>
          <a:lstStyle/>
          <a:p>
            <a:pPr indent="0" lvl="0" marL="0" marR="0" rtl="0" algn="l">
              <a:spcBef>
                <a:spcPts val="0"/>
              </a:spcBef>
              <a:buNone/>
            </a:pPr>
            <a:r>
              <a:t/>
            </a:r>
            <a:endParaRPr b="0" baseline="0" i="0" sz="1400" u="none" cap="none" strike="noStrike">
              <a:solidFill>
                <a:srgbClr val="252727"/>
              </a:solidFill>
              <a:latin typeface="Arial"/>
              <a:ea typeface="Arial"/>
              <a:cs typeface="Arial"/>
              <a:sym typeface="Arial"/>
            </a:endParaRPr>
          </a:p>
        </p:txBody>
      </p:sp>
      <p:sp>
        <p:nvSpPr>
          <p:cNvPr id="383" name="Shape 383"/>
          <p:cNvSpPr txBox="1"/>
          <p:nvPr>
            <p:ph type="title"/>
          </p:nvPr>
        </p:nvSpPr>
        <p:spPr>
          <a:xfrm>
            <a:off x="467649" y="209931"/>
            <a:ext cx="8229600" cy="433200"/>
          </a:xfrm>
          <a:prstGeom prst="rect">
            <a:avLst/>
          </a:prstGeom>
          <a:noFill/>
          <a:ln>
            <a:noFill/>
          </a:ln>
        </p:spPr>
        <p:txBody>
          <a:bodyPr anchorCtr="0" anchor="t" bIns="91425" lIns="91425" rIns="91425" tIns="91425">
            <a:noAutofit/>
          </a:bodyPr>
          <a:lstStyle/>
          <a:p>
            <a:pPr indent="0" lvl="0" marL="0" marR="0" rtl="0" algn="ctr">
              <a:spcBef>
                <a:spcPts val="0"/>
              </a:spcBef>
              <a:buClr>
                <a:srgbClr val="000000"/>
              </a:buClr>
              <a:buSzPct val="25000"/>
              <a:buFont typeface="Arial"/>
              <a:buNone/>
            </a:pPr>
            <a:r>
              <a:rPr b="1" baseline="0" i="0" lang="de-DE" sz="1400" u="none" cap="none" strike="noStrike">
                <a:solidFill>
                  <a:srgbClr val="000000"/>
                </a:solidFill>
                <a:latin typeface="Arial"/>
                <a:ea typeface="Arial"/>
                <a:cs typeface="Arial"/>
                <a:sym typeface="Arial"/>
              </a:rPr>
              <a:t>CHALLENGES</a:t>
            </a:r>
          </a:p>
        </p:txBody>
      </p:sp>
      <p:grpSp>
        <p:nvGrpSpPr>
          <p:cNvPr id="384" name="Shape 384"/>
          <p:cNvGrpSpPr/>
          <p:nvPr/>
        </p:nvGrpSpPr>
        <p:grpSpPr>
          <a:xfrm>
            <a:off x="1259330" y="673552"/>
            <a:ext cx="2757000" cy="2035283"/>
            <a:chOff x="3181115" y="528831"/>
            <a:chExt cx="2757000" cy="2035283"/>
          </a:xfrm>
        </p:grpSpPr>
        <p:sp>
          <p:nvSpPr>
            <p:cNvPr id="385" name="Shape 385"/>
            <p:cNvSpPr txBox="1"/>
            <p:nvPr/>
          </p:nvSpPr>
          <p:spPr>
            <a:xfrm>
              <a:off x="3181115" y="1995614"/>
              <a:ext cx="2757000" cy="568500"/>
            </a:xfrm>
            <a:prstGeom prst="rect">
              <a:avLst/>
            </a:prstGeom>
            <a:noFill/>
            <a:ln>
              <a:noFill/>
            </a:ln>
          </p:spPr>
          <p:txBody>
            <a:bodyPr anchorCtr="0" anchor="t" bIns="91425" lIns="91425" rIns="91425" tIns="91425">
              <a:noAutofit/>
            </a:bodyPr>
            <a:lstStyle/>
            <a:p>
              <a:pPr indent="0" lvl="0" marL="0" marR="0" rtl="0" algn="ctr">
                <a:spcBef>
                  <a:spcPts val="0"/>
                </a:spcBef>
                <a:buSzPct val="25000"/>
                <a:buNone/>
              </a:pPr>
              <a:r>
                <a:rPr b="0" baseline="0" i="0" lang="de-DE" sz="1200" u="none" cap="none" strike="noStrike">
                  <a:solidFill>
                    <a:srgbClr val="000000"/>
                  </a:solidFill>
                  <a:latin typeface="Arial"/>
                  <a:ea typeface="Arial"/>
                  <a:cs typeface="Arial"/>
                  <a:sym typeface="Arial"/>
                </a:rPr>
                <a:t>Low level of government information available to citizens</a:t>
              </a:r>
            </a:p>
          </p:txBody>
        </p:sp>
        <p:pic>
          <p:nvPicPr>
            <p:cNvPr id="386" name="Shape 386"/>
            <p:cNvPicPr preferRelativeResize="0"/>
            <p:nvPr/>
          </p:nvPicPr>
          <p:blipFill rotWithShape="1">
            <a:blip r:embed="rId6">
              <a:alphaModFix/>
            </a:blip>
            <a:srcRect b="23698" l="0" r="0" t="0"/>
            <a:stretch/>
          </p:blipFill>
          <p:spPr>
            <a:xfrm>
              <a:off x="3835550" y="528831"/>
              <a:ext cx="1541098" cy="1371895"/>
            </a:xfrm>
            <a:prstGeom prst="rect">
              <a:avLst/>
            </a:prstGeom>
            <a:noFill/>
            <a:ln>
              <a:noFill/>
            </a:ln>
          </p:spPr>
        </p:pic>
      </p:grpSp>
      <p:pic>
        <p:nvPicPr>
          <p:cNvPr id="387" name="Shape 387"/>
          <p:cNvPicPr preferRelativeResize="0"/>
          <p:nvPr/>
        </p:nvPicPr>
        <p:blipFill rotWithShape="1">
          <a:blip r:embed="rId7">
            <a:alphaModFix/>
          </a:blip>
          <a:srcRect b="0" l="0" r="0" t="0"/>
          <a:stretch/>
        </p:blipFill>
        <p:spPr>
          <a:xfrm>
            <a:off x="5595973" y="858875"/>
            <a:ext cx="1150950" cy="1150950"/>
          </a:xfrm>
          <a:prstGeom prst="rect">
            <a:avLst/>
          </a:prstGeom>
          <a:noFill/>
          <a:ln>
            <a:noFill/>
          </a:ln>
        </p:spPr>
      </p:pic>
      <p:grpSp>
        <p:nvGrpSpPr>
          <p:cNvPr id="388" name="Shape 388"/>
          <p:cNvGrpSpPr/>
          <p:nvPr/>
        </p:nvGrpSpPr>
        <p:grpSpPr>
          <a:xfrm>
            <a:off x="1029603" y="2859571"/>
            <a:ext cx="3178199" cy="2333236"/>
            <a:chOff x="15378" y="1642228"/>
            <a:chExt cx="3178199" cy="2333236"/>
          </a:xfrm>
        </p:grpSpPr>
        <p:sp>
          <p:nvSpPr>
            <p:cNvPr id="389" name="Shape 389"/>
            <p:cNvSpPr txBox="1"/>
            <p:nvPr/>
          </p:nvSpPr>
          <p:spPr>
            <a:xfrm>
              <a:off x="15378" y="3209866"/>
              <a:ext cx="3178199" cy="765599"/>
            </a:xfrm>
            <a:prstGeom prst="rect">
              <a:avLst/>
            </a:prstGeom>
            <a:noFill/>
            <a:ln>
              <a:noFill/>
            </a:ln>
          </p:spPr>
          <p:txBody>
            <a:bodyPr anchorCtr="0" anchor="t" bIns="91425" lIns="91425" rIns="91425" tIns="91425">
              <a:noAutofit/>
            </a:bodyPr>
            <a:lstStyle/>
            <a:p>
              <a:pPr indent="0" lvl="0" marL="0" marR="0" rtl="0" algn="ctr">
                <a:spcBef>
                  <a:spcPts val="0"/>
                </a:spcBef>
                <a:buSzPct val="25000"/>
                <a:buNone/>
              </a:pPr>
              <a:r>
                <a:rPr b="0" baseline="0" i="0" lang="de-DE" sz="1200" u="none" cap="none" strike="noStrike">
                  <a:solidFill>
                    <a:srgbClr val="000000"/>
                  </a:solidFill>
                  <a:latin typeface="Arial"/>
                  <a:ea typeface="Arial"/>
                  <a:cs typeface="Arial"/>
                  <a:sym typeface="Arial"/>
                </a:rPr>
                <a:t>Government  frustrated with the limited impact of investments into FOI</a:t>
              </a:r>
            </a:p>
          </p:txBody>
        </p:sp>
        <p:pic>
          <p:nvPicPr>
            <p:cNvPr id="390" name="Shape 390"/>
            <p:cNvPicPr preferRelativeResize="0"/>
            <p:nvPr/>
          </p:nvPicPr>
          <p:blipFill rotWithShape="1">
            <a:blip r:embed="rId8">
              <a:alphaModFix/>
            </a:blip>
            <a:srcRect b="17428" l="0" r="0" t="34678"/>
            <a:stretch/>
          </p:blipFill>
          <p:spPr>
            <a:xfrm>
              <a:off x="684620" y="2035482"/>
              <a:ext cx="2041762" cy="1140848"/>
            </a:xfrm>
            <a:prstGeom prst="rect">
              <a:avLst/>
            </a:prstGeom>
            <a:noFill/>
            <a:ln>
              <a:noFill/>
            </a:ln>
          </p:spPr>
        </p:pic>
        <p:pic>
          <p:nvPicPr>
            <p:cNvPr id="391" name="Shape 391"/>
            <p:cNvPicPr preferRelativeResize="0"/>
            <p:nvPr/>
          </p:nvPicPr>
          <p:blipFill rotWithShape="1">
            <a:blip r:embed="rId9">
              <a:alphaModFix/>
            </a:blip>
            <a:srcRect b="14302" l="0" r="0" t="0"/>
            <a:stretch/>
          </p:blipFill>
          <p:spPr>
            <a:xfrm>
              <a:off x="2040408" y="1642228"/>
              <a:ext cx="765599" cy="765474"/>
            </a:xfrm>
            <a:prstGeom prst="rect">
              <a:avLst/>
            </a:prstGeom>
            <a:noFill/>
            <a:ln>
              <a:noFill/>
            </a:ln>
          </p:spPr>
        </p:pic>
        <p:sp>
          <p:nvSpPr>
            <p:cNvPr id="392" name="Shape 392"/>
            <p:cNvSpPr txBox="1"/>
            <p:nvPr/>
          </p:nvSpPr>
          <p:spPr>
            <a:xfrm rot="1755">
              <a:off x="2129657" y="1808590"/>
              <a:ext cx="587100" cy="311099"/>
            </a:xfrm>
            <a:prstGeom prst="rect">
              <a:avLst/>
            </a:prstGeom>
            <a:noFill/>
            <a:ln>
              <a:noFill/>
            </a:ln>
          </p:spPr>
          <p:txBody>
            <a:bodyPr anchorCtr="0" anchor="ctr" bIns="91425" lIns="91425" rIns="91425" tIns="91425">
              <a:noAutofit/>
            </a:bodyPr>
            <a:lstStyle/>
            <a:p>
              <a:pPr indent="0" lvl="0" marL="0" marR="0" rtl="0" algn="l">
                <a:spcBef>
                  <a:spcPts val="0"/>
                </a:spcBef>
                <a:buSzPct val="25000"/>
                <a:buNone/>
              </a:pPr>
              <a:r>
                <a:rPr b="1" baseline="0" i="0" lang="de-DE" sz="700" u="none" cap="none" strike="noStrike">
                  <a:solidFill>
                    <a:srgbClr val="FFFFFF"/>
                  </a:solidFill>
                  <a:latin typeface="Arial"/>
                  <a:ea typeface="Arial"/>
                  <a:cs typeface="Arial"/>
                  <a:sym typeface="Arial"/>
                </a:rPr>
                <a:t>Why </a:t>
              </a:r>
            </a:p>
            <a:p>
              <a:pPr indent="0" lvl="0" marL="0" marR="0" rtl="0" algn="l">
                <a:spcBef>
                  <a:spcPts val="0"/>
                </a:spcBef>
                <a:buSzPct val="25000"/>
                <a:buNone/>
              </a:pPr>
              <a:r>
                <a:rPr b="1" baseline="0" i="0" lang="de-DE" sz="700" u="none" cap="none" strike="noStrike">
                  <a:solidFill>
                    <a:srgbClr val="FFFFFF"/>
                  </a:solidFill>
                  <a:latin typeface="Arial"/>
                  <a:ea typeface="Arial"/>
                  <a:cs typeface="Arial"/>
                  <a:sym typeface="Arial"/>
                </a:rPr>
                <a:t>isn’t it working?</a:t>
              </a:r>
            </a:p>
          </p:txBody>
        </p:sp>
      </p:grpSp>
      <p:sp>
        <p:nvSpPr>
          <p:cNvPr id="393" name="Shape 393"/>
          <p:cNvSpPr txBox="1"/>
          <p:nvPr/>
        </p:nvSpPr>
        <p:spPr>
          <a:xfrm>
            <a:off x="4893882" y="4425587"/>
            <a:ext cx="2757000" cy="433200"/>
          </a:xfrm>
          <a:prstGeom prst="rect">
            <a:avLst/>
          </a:prstGeom>
          <a:noFill/>
          <a:ln>
            <a:noFill/>
          </a:ln>
        </p:spPr>
        <p:txBody>
          <a:bodyPr anchorCtr="0" anchor="t" bIns="91425" lIns="91425" rIns="91425" tIns="91425">
            <a:noAutofit/>
          </a:bodyPr>
          <a:lstStyle/>
          <a:p>
            <a:pPr indent="0" lvl="0" marL="0" marR="0" rtl="0" algn="ctr">
              <a:spcBef>
                <a:spcPts val="0"/>
              </a:spcBef>
              <a:buSzPct val="25000"/>
              <a:buNone/>
            </a:pPr>
            <a:r>
              <a:rPr b="0" baseline="0" i="0" lang="de-DE" sz="1200" u="none" cap="none" strike="noStrike">
                <a:solidFill>
                  <a:srgbClr val="000000"/>
                </a:solidFill>
                <a:latin typeface="Arial"/>
                <a:ea typeface="Arial"/>
                <a:cs typeface="Arial"/>
                <a:sym typeface="Arial"/>
              </a:rPr>
              <a:t>Uptake and use of FOI very low</a:t>
            </a:r>
          </a:p>
        </p:txBody>
      </p:sp>
      <p:pic>
        <p:nvPicPr>
          <p:cNvPr id="394" name="Shape 394"/>
          <p:cNvPicPr preferRelativeResize="0"/>
          <p:nvPr/>
        </p:nvPicPr>
        <p:blipFill rotWithShape="1">
          <a:blip r:embed="rId10">
            <a:alphaModFix/>
          </a:blip>
          <a:srcRect b="0" l="0" r="0" t="0"/>
          <a:stretch/>
        </p:blipFill>
        <p:spPr>
          <a:xfrm>
            <a:off x="5555101" y="3374582"/>
            <a:ext cx="1132723" cy="1132723"/>
          </a:xfrm>
          <a:prstGeom prst="rect">
            <a:avLst/>
          </a:prstGeom>
          <a:noFill/>
          <a:ln>
            <a:noFill/>
          </a:ln>
        </p:spPr>
      </p:pic>
      <p:sp>
        <p:nvSpPr>
          <p:cNvPr id="395" name="Shape 395"/>
          <p:cNvSpPr/>
          <p:nvPr/>
        </p:nvSpPr>
        <p:spPr>
          <a:xfrm rot="1090">
            <a:off x="4208421" y="1186303"/>
            <a:ext cx="945300" cy="568499"/>
          </a:xfrm>
          <a:prstGeom prst="stripedRightArrow">
            <a:avLst>
              <a:gd fmla="val 50000" name="adj1"/>
              <a:gd fmla="val 50000" name="adj2"/>
            </a:avLst>
          </a:prstGeom>
          <a:solidFill>
            <a:srgbClr val="D9D9D9"/>
          </a:solidFill>
          <a:ln>
            <a:noFill/>
          </a:ln>
        </p:spPr>
        <p:txBody>
          <a:bodyPr anchorCtr="0" anchor="ctr" bIns="91425" lIns="91425" rIns="91425" tIns="91425">
            <a:noAutofit/>
          </a:bodyPr>
          <a:lstStyle/>
          <a:p>
            <a:pPr indent="0" lvl="0" marL="0" marR="0" rtl="0" algn="l">
              <a:spcBef>
                <a:spcPts val="0"/>
              </a:spcBef>
              <a:buNone/>
            </a:pPr>
            <a:r>
              <a:t/>
            </a:r>
            <a:endParaRPr b="0" baseline="0" i="0" sz="1400" u="none" cap="none" strike="noStrike">
              <a:solidFill>
                <a:srgbClr val="000000"/>
              </a:solidFill>
              <a:latin typeface="Arial"/>
              <a:ea typeface="Arial"/>
              <a:cs typeface="Arial"/>
              <a:sym typeface="Arial"/>
            </a:endParaRPr>
          </a:p>
        </p:txBody>
      </p:sp>
      <p:sp>
        <p:nvSpPr>
          <p:cNvPr id="396" name="Shape 396"/>
          <p:cNvSpPr/>
          <p:nvPr/>
        </p:nvSpPr>
        <p:spPr>
          <a:xfrm rot="-10798907">
            <a:off x="4119082" y="3595724"/>
            <a:ext cx="945300" cy="568499"/>
          </a:xfrm>
          <a:prstGeom prst="stripedRightArrow">
            <a:avLst>
              <a:gd fmla="val 50000" name="adj1"/>
              <a:gd fmla="val 50000" name="adj2"/>
            </a:avLst>
          </a:prstGeom>
          <a:solidFill>
            <a:srgbClr val="D9D9D9"/>
          </a:solidFill>
          <a:ln>
            <a:noFill/>
          </a:ln>
        </p:spPr>
        <p:txBody>
          <a:bodyPr anchorCtr="0" anchor="ctr" bIns="91425" lIns="91425" rIns="91425" tIns="91425">
            <a:noAutofit/>
          </a:bodyPr>
          <a:lstStyle/>
          <a:p>
            <a:pPr indent="0" lvl="0" marL="0" marR="0" rtl="0" algn="l">
              <a:spcBef>
                <a:spcPts val="0"/>
              </a:spcBef>
              <a:buNone/>
            </a:pPr>
            <a:r>
              <a:t/>
            </a:r>
            <a:endParaRPr b="0" baseline="0" i="0" sz="1400" u="none" cap="none" strike="noStrike">
              <a:solidFill>
                <a:srgbClr val="000000"/>
              </a:solidFill>
              <a:latin typeface="Arial"/>
              <a:ea typeface="Arial"/>
              <a:cs typeface="Arial"/>
              <a:sym typeface="Arial"/>
            </a:endParaRPr>
          </a:p>
        </p:txBody>
      </p:sp>
      <p:grpSp>
        <p:nvGrpSpPr>
          <p:cNvPr id="397" name="Shape 397"/>
          <p:cNvGrpSpPr/>
          <p:nvPr/>
        </p:nvGrpSpPr>
        <p:grpSpPr>
          <a:xfrm>
            <a:off x="7320496" y="1332415"/>
            <a:ext cx="1317879" cy="2819187"/>
            <a:chOff x="7345644" y="1345178"/>
            <a:chExt cx="1317879" cy="2819187"/>
          </a:xfrm>
        </p:grpSpPr>
        <p:sp>
          <p:nvSpPr>
            <p:cNvPr id="398" name="Shape 398"/>
            <p:cNvSpPr/>
            <p:nvPr/>
          </p:nvSpPr>
          <p:spPr>
            <a:xfrm rot="-10798907">
              <a:off x="7345734" y="3595715"/>
              <a:ext cx="945300" cy="568499"/>
            </a:xfrm>
            <a:prstGeom prst="stripedRightArrow">
              <a:avLst>
                <a:gd fmla="val 50000" name="adj1"/>
                <a:gd fmla="val 50000" name="adj2"/>
              </a:avLst>
            </a:prstGeom>
            <a:solidFill>
              <a:srgbClr val="D9D9D9"/>
            </a:solidFill>
            <a:ln>
              <a:noFill/>
            </a:ln>
          </p:spPr>
          <p:txBody>
            <a:bodyPr anchorCtr="0" anchor="ctr" bIns="91425" lIns="91425" rIns="91425" tIns="91425">
              <a:noAutofit/>
            </a:bodyPr>
            <a:lstStyle/>
            <a:p>
              <a:pPr indent="0" lvl="0" marL="0" marR="0" rtl="0" algn="l">
                <a:spcBef>
                  <a:spcPts val="0"/>
                </a:spcBef>
                <a:buNone/>
              </a:pPr>
              <a:r>
                <a:t/>
              </a:r>
              <a:endParaRPr b="0" baseline="0" i="0" sz="1400" u="none" cap="none" strike="noStrike">
                <a:solidFill>
                  <a:srgbClr val="000000"/>
                </a:solidFill>
                <a:latin typeface="Arial"/>
                <a:ea typeface="Arial"/>
                <a:cs typeface="Arial"/>
                <a:sym typeface="Arial"/>
              </a:endParaRPr>
            </a:p>
          </p:txBody>
        </p:sp>
        <p:sp>
          <p:nvSpPr>
            <p:cNvPr id="399" name="Shape 399"/>
            <p:cNvSpPr/>
            <p:nvPr/>
          </p:nvSpPr>
          <p:spPr>
            <a:xfrm>
              <a:off x="7356125" y="1345178"/>
              <a:ext cx="1307398" cy="318899"/>
            </a:xfrm>
            <a:prstGeom prst="rect">
              <a:avLst/>
            </a:prstGeom>
            <a:solidFill>
              <a:srgbClr val="D9D9D9"/>
            </a:solidFill>
            <a:ln>
              <a:noFill/>
            </a:ln>
          </p:spPr>
          <p:txBody>
            <a:bodyPr anchorCtr="0" anchor="ctr" bIns="91425" lIns="91425" rIns="91425" tIns="91425">
              <a:noAutofit/>
            </a:bodyPr>
            <a:lstStyle/>
            <a:p>
              <a:pPr indent="0" lvl="0" marL="0" marR="0" rtl="0" algn="l">
                <a:spcBef>
                  <a:spcPts val="0"/>
                </a:spcBef>
                <a:buNone/>
              </a:pPr>
              <a:r>
                <a:t/>
              </a:r>
              <a:endParaRPr b="0" baseline="0" i="0" sz="1400" u="none" cap="none" strike="noStrike">
                <a:solidFill>
                  <a:srgbClr val="000000"/>
                </a:solidFill>
                <a:latin typeface="Arial"/>
                <a:ea typeface="Arial"/>
                <a:cs typeface="Arial"/>
                <a:sym typeface="Arial"/>
              </a:endParaRPr>
            </a:p>
          </p:txBody>
        </p:sp>
        <p:sp>
          <p:nvSpPr>
            <p:cNvPr id="400" name="Shape 400"/>
            <p:cNvSpPr/>
            <p:nvPr/>
          </p:nvSpPr>
          <p:spPr>
            <a:xfrm rot="5400000">
              <a:off x="7287725" y="2631834"/>
              <a:ext cx="2432699" cy="318899"/>
            </a:xfrm>
            <a:prstGeom prst="rect">
              <a:avLst/>
            </a:prstGeom>
            <a:solidFill>
              <a:srgbClr val="D9D9D9"/>
            </a:solidFill>
            <a:ln>
              <a:noFill/>
            </a:ln>
          </p:spPr>
          <p:txBody>
            <a:bodyPr anchorCtr="0" anchor="ctr" bIns="91425" lIns="91425" rIns="91425" tIns="91425">
              <a:noAutofit/>
            </a:bodyPr>
            <a:lstStyle/>
            <a:p>
              <a:pPr indent="0" lvl="0" marL="0" marR="0" rtl="0" algn="l">
                <a:spcBef>
                  <a:spcPts val="0"/>
                </a:spcBef>
                <a:buNone/>
              </a:pPr>
              <a:r>
                <a:t/>
              </a:r>
              <a:endParaRPr b="0" baseline="0" i="0" sz="1400" u="none" cap="none" strike="noStrike">
                <a:solidFill>
                  <a:srgbClr val="000000"/>
                </a:solidFill>
                <a:latin typeface="Arial"/>
                <a:ea typeface="Arial"/>
                <a:cs typeface="Arial"/>
                <a:sym typeface="Arial"/>
              </a:endParaRPr>
            </a:p>
          </p:txBody>
        </p:sp>
      </p:grpSp>
      <p:grpSp>
        <p:nvGrpSpPr>
          <p:cNvPr id="401" name="Shape 401"/>
          <p:cNvGrpSpPr/>
          <p:nvPr/>
        </p:nvGrpSpPr>
        <p:grpSpPr>
          <a:xfrm rot="10800000">
            <a:off x="427408" y="1204026"/>
            <a:ext cx="1317879" cy="2819187"/>
            <a:chOff x="7345644" y="1345178"/>
            <a:chExt cx="1317879" cy="2819187"/>
          </a:xfrm>
        </p:grpSpPr>
        <p:sp>
          <p:nvSpPr>
            <p:cNvPr id="402" name="Shape 402"/>
            <p:cNvSpPr/>
            <p:nvPr/>
          </p:nvSpPr>
          <p:spPr>
            <a:xfrm rot="-10798907">
              <a:off x="7345734" y="3595715"/>
              <a:ext cx="945300" cy="568499"/>
            </a:xfrm>
            <a:prstGeom prst="stripedRightArrow">
              <a:avLst>
                <a:gd fmla="val 50000" name="adj1"/>
                <a:gd fmla="val 50000" name="adj2"/>
              </a:avLst>
            </a:prstGeom>
            <a:solidFill>
              <a:srgbClr val="D9D9D9"/>
            </a:solidFill>
            <a:ln>
              <a:noFill/>
            </a:ln>
          </p:spPr>
          <p:txBody>
            <a:bodyPr anchorCtr="0" anchor="ctr" bIns="91425" lIns="91425" rIns="91425" tIns="91425">
              <a:noAutofit/>
            </a:bodyPr>
            <a:lstStyle/>
            <a:p>
              <a:pPr indent="0" lvl="0" marL="0" marR="0" rtl="0" algn="l">
                <a:spcBef>
                  <a:spcPts val="0"/>
                </a:spcBef>
                <a:buNone/>
              </a:pPr>
              <a:r>
                <a:t/>
              </a:r>
              <a:endParaRPr b="0" baseline="0" i="0" sz="1400" u="none" cap="none" strike="noStrike">
                <a:solidFill>
                  <a:srgbClr val="000000"/>
                </a:solidFill>
                <a:latin typeface="Arial"/>
                <a:ea typeface="Arial"/>
                <a:cs typeface="Arial"/>
                <a:sym typeface="Arial"/>
              </a:endParaRPr>
            </a:p>
          </p:txBody>
        </p:sp>
        <p:sp>
          <p:nvSpPr>
            <p:cNvPr id="403" name="Shape 403"/>
            <p:cNvSpPr/>
            <p:nvPr/>
          </p:nvSpPr>
          <p:spPr>
            <a:xfrm>
              <a:off x="7356125" y="1345178"/>
              <a:ext cx="1307398" cy="318899"/>
            </a:xfrm>
            <a:prstGeom prst="rect">
              <a:avLst/>
            </a:prstGeom>
            <a:solidFill>
              <a:srgbClr val="D9D9D9"/>
            </a:solidFill>
            <a:ln>
              <a:noFill/>
            </a:ln>
          </p:spPr>
          <p:txBody>
            <a:bodyPr anchorCtr="0" anchor="ctr" bIns="91425" lIns="91425" rIns="91425" tIns="91425">
              <a:noAutofit/>
            </a:bodyPr>
            <a:lstStyle/>
            <a:p>
              <a:pPr indent="0" lvl="0" marL="0" marR="0" rtl="0" algn="l">
                <a:spcBef>
                  <a:spcPts val="0"/>
                </a:spcBef>
                <a:buNone/>
              </a:pPr>
              <a:r>
                <a:t/>
              </a:r>
              <a:endParaRPr b="0" baseline="0" i="0" sz="1400" u="none" cap="none" strike="noStrike">
                <a:solidFill>
                  <a:srgbClr val="000000"/>
                </a:solidFill>
                <a:latin typeface="Arial"/>
                <a:ea typeface="Arial"/>
                <a:cs typeface="Arial"/>
                <a:sym typeface="Arial"/>
              </a:endParaRPr>
            </a:p>
          </p:txBody>
        </p:sp>
        <p:sp>
          <p:nvSpPr>
            <p:cNvPr id="404" name="Shape 404"/>
            <p:cNvSpPr/>
            <p:nvPr/>
          </p:nvSpPr>
          <p:spPr>
            <a:xfrm rot="5400000">
              <a:off x="7287725" y="2631834"/>
              <a:ext cx="2432699" cy="318899"/>
            </a:xfrm>
            <a:prstGeom prst="rect">
              <a:avLst/>
            </a:prstGeom>
            <a:solidFill>
              <a:srgbClr val="D9D9D9"/>
            </a:solidFill>
            <a:ln>
              <a:noFill/>
            </a:ln>
          </p:spPr>
          <p:txBody>
            <a:bodyPr anchorCtr="0" anchor="ctr" bIns="91425" lIns="91425" rIns="91425" tIns="91425">
              <a:noAutofit/>
            </a:bodyPr>
            <a:lstStyle/>
            <a:p>
              <a:pPr indent="0" lvl="0" marL="0" marR="0" rtl="0" algn="l">
                <a:spcBef>
                  <a:spcPts val="0"/>
                </a:spcBef>
                <a:buNone/>
              </a:pPr>
              <a:r>
                <a:t/>
              </a:r>
              <a:endParaRPr b="0" baseline="0" i="0" sz="1400" u="none" cap="none" strike="noStrike">
                <a:solidFill>
                  <a:srgbClr val="000000"/>
                </a:solidFill>
                <a:latin typeface="Arial"/>
                <a:ea typeface="Arial"/>
                <a:cs typeface="Arial"/>
                <a:sym typeface="Arial"/>
              </a:endParaRPr>
            </a:p>
          </p:txBody>
        </p:sp>
      </p:grpSp>
      <p:sp>
        <p:nvSpPr>
          <p:cNvPr id="405" name="Shape 405"/>
          <p:cNvSpPr/>
          <p:nvPr/>
        </p:nvSpPr>
        <p:spPr>
          <a:xfrm>
            <a:off x="5501812" y="2713499"/>
            <a:ext cx="1541100" cy="467851"/>
          </a:xfrm>
          <a:prstGeom prst="rect">
            <a:avLst/>
          </a:prstGeom>
          <a:solidFill>
            <a:srgbClr val="3D85C6"/>
          </a:solidFill>
          <a:ln>
            <a:noFill/>
          </a:ln>
        </p:spPr>
        <p:txBody>
          <a:bodyPr anchorCtr="0" anchor="ctr" bIns="91425" lIns="91425" rIns="91425" tIns="91425">
            <a:noAutofit/>
          </a:bodyPr>
          <a:lstStyle/>
          <a:p>
            <a:pPr indent="0" lvl="0" marL="0" marR="0" rtl="0" algn="ctr">
              <a:spcBef>
                <a:spcPts val="0"/>
              </a:spcBef>
              <a:buSzPct val="25000"/>
              <a:buNone/>
            </a:pPr>
            <a:r>
              <a:rPr b="1" baseline="0" i="0" lang="de-DE" sz="1000" u="none" cap="none" strike="noStrike">
                <a:solidFill>
                  <a:srgbClr val="FFFFFF"/>
                </a:solidFill>
                <a:latin typeface="Arial"/>
                <a:ea typeface="Arial"/>
                <a:cs typeface="Arial"/>
                <a:sym typeface="Arial"/>
              </a:rPr>
              <a:t>DEMAND SIDE INTERVENTIONS</a:t>
            </a:r>
          </a:p>
        </p:txBody>
      </p:sp>
      <p:sp>
        <p:nvSpPr>
          <p:cNvPr id="406" name="Shape 406"/>
          <p:cNvSpPr/>
          <p:nvPr/>
        </p:nvSpPr>
        <p:spPr>
          <a:xfrm>
            <a:off x="5501821" y="256234"/>
            <a:ext cx="1541100" cy="467851"/>
          </a:xfrm>
          <a:prstGeom prst="rect">
            <a:avLst/>
          </a:prstGeom>
          <a:solidFill>
            <a:srgbClr val="3D85C6"/>
          </a:solidFill>
          <a:ln>
            <a:noFill/>
          </a:ln>
        </p:spPr>
        <p:txBody>
          <a:bodyPr anchorCtr="0" anchor="ctr" bIns="91425" lIns="91425" rIns="91425" tIns="91425">
            <a:noAutofit/>
          </a:bodyPr>
          <a:lstStyle/>
          <a:p>
            <a:pPr indent="0" lvl="0" marL="0" marR="0" rtl="0" algn="ctr">
              <a:spcBef>
                <a:spcPts val="0"/>
              </a:spcBef>
              <a:buSzPct val="25000"/>
              <a:buNone/>
            </a:pPr>
            <a:r>
              <a:rPr b="1" baseline="0" i="0" lang="de-DE" sz="1000" u="none" cap="none" strike="noStrike">
                <a:solidFill>
                  <a:srgbClr val="FFFFFF"/>
                </a:solidFill>
                <a:latin typeface="Arial"/>
                <a:ea typeface="Arial"/>
                <a:cs typeface="Arial"/>
                <a:sym typeface="Arial"/>
              </a:rPr>
              <a:t>SUPPLY SIDE INTERVENTIONS</a:t>
            </a:r>
          </a:p>
        </p:txBody>
      </p:sp>
      <p:sp>
        <p:nvSpPr>
          <p:cNvPr id="407" name="Shape 407"/>
          <p:cNvSpPr/>
          <p:nvPr/>
        </p:nvSpPr>
        <p:spPr>
          <a:xfrm>
            <a:off x="7320579" y="819150"/>
            <a:ext cx="1541100" cy="433200"/>
          </a:xfrm>
          <a:prstGeom prst="rect">
            <a:avLst/>
          </a:prstGeom>
          <a:noFill/>
          <a:ln>
            <a:noFill/>
          </a:ln>
        </p:spPr>
        <p:txBody>
          <a:bodyPr anchorCtr="0" anchor="ctr" bIns="91425" lIns="91425" rIns="91425" tIns="91425">
            <a:noAutofit/>
          </a:bodyPr>
          <a:lstStyle/>
          <a:p>
            <a:pPr indent="0" lvl="0" marL="0" marR="0" rtl="0" algn="ctr">
              <a:spcBef>
                <a:spcPts val="0"/>
              </a:spcBef>
              <a:buSzPct val="25000"/>
              <a:buNone/>
            </a:pPr>
            <a:r>
              <a:rPr b="1" baseline="0" i="0" lang="de-DE" sz="1000" u="none" cap="none" strike="noStrike">
                <a:solidFill>
                  <a:srgbClr val="3D85C6"/>
                </a:solidFill>
                <a:latin typeface="Arial"/>
                <a:ea typeface="Arial"/>
                <a:cs typeface="Arial"/>
                <a:sym typeface="Arial"/>
              </a:rPr>
              <a:t>BRIDGE SUPPLY AND DEMAND</a:t>
            </a:r>
          </a:p>
        </p:txBody>
      </p:sp>
      <p:sp>
        <p:nvSpPr>
          <p:cNvPr id="408" name="Shape 408"/>
          <p:cNvSpPr/>
          <p:nvPr/>
        </p:nvSpPr>
        <p:spPr>
          <a:xfrm>
            <a:off x="7086875" y="438150"/>
            <a:ext cx="233621" cy="2511216"/>
          </a:xfrm>
          <a:prstGeom prst="rightBrace">
            <a:avLst>
              <a:gd fmla="val 1015" name="adj1"/>
              <a:gd fmla="val 21068" name="adj2"/>
            </a:avLst>
          </a:prstGeom>
          <a:noFill/>
          <a:ln cap="flat" w="38100">
            <a:solidFill>
              <a:srgbClr val="3D85C6"/>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buNone/>
            </a:pPr>
            <a:r>
              <a:t/>
            </a:r>
            <a:endParaRPr b="0" baseline="0" i="0" sz="1400" u="none" cap="none" strike="noStrike">
              <a:solidFill>
                <a:srgbClr val="000000"/>
              </a:solidFill>
              <a:latin typeface="Arial"/>
              <a:ea typeface="Arial"/>
              <a:cs typeface="Arial"/>
              <a:sym typeface="Arial"/>
            </a:endParaRPr>
          </a:p>
        </p:txBody>
      </p:sp>
      <p:sp>
        <p:nvSpPr>
          <p:cNvPr id="409" name="Shape 409"/>
          <p:cNvSpPr txBox="1"/>
          <p:nvPr/>
        </p:nvSpPr>
        <p:spPr>
          <a:xfrm>
            <a:off x="4797023" y="2127273"/>
            <a:ext cx="2757000" cy="563700"/>
          </a:xfrm>
          <a:prstGeom prst="rect">
            <a:avLst/>
          </a:prstGeom>
          <a:noFill/>
          <a:ln>
            <a:noFill/>
          </a:ln>
        </p:spPr>
        <p:txBody>
          <a:bodyPr anchorCtr="0" anchor="t" bIns="91425" lIns="91425" rIns="91425" tIns="91425">
            <a:noAutofit/>
          </a:bodyPr>
          <a:lstStyle/>
          <a:p>
            <a:pPr indent="0" lvl="0" marL="0" marR="0" rtl="0" algn="ctr">
              <a:spcBef>
                <a:spcPts val="0"/>
              </a:spcBef>
              <a:buSzPct val="25000"/>
              <a:buNone/>
            </a:pPr>
            <a:r>
              <a:rPr b="0" baseline="0" i="0" lang="de-DE" sz="1200" u="none" cap="none" strike="noStrike">
                <a:solidFill>
                  <a:srgbClr val="000000"/>
                </a:solidFill>
                <a:latin typeface="Arial"/>
                <a:ea typeface="Arial"/>
                <a:cs typeface="Arial"/>
                <a:sym typeface="Arial"/>
              </a:rPr>
              <a:t>FOI law passed &amp; implementation in government agencies </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par>
                                <p:cTn fill="hold" nodeType="with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500"/>
                                        <p:tgtEl>
                                          <p:spTgt spid="408"/>
                                        </p:tgtEl>
                                      </p:cBhvr>
                                    </p:animEffect>
                                  </p:childTnLst>
                                </p:cTn>
                              </p:par>
                              <p:par>
                                <p:cTn fill="hold" nodeType="with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3" name="Shape 413"/>
        <p:cNvGrpSpPr/>
        <p:nvPr/>
      </p:nvGrpSpPr>
      <p:grpSpPr>
        <a:xfrm>
          <a:off x="0" y="0"/>
          <a:ext cx="0" cy="0"/>
          <a:chOff x="0" y="0"/>
          <a:chExt cx="0" cy="0"/>
        </a:xfrm>
      </p:grpSpPr>
      <p:pic>
        <p:nvPicPr>
          <p:cNvPr id="414" name="Shape 414"/>
          <p:cNvPicPr preferRelativeResize="0"/>
          <p:nvPr/>
        </p:nvPicPr>
        <p:blipFill rotWithShape="1">
          <a:blip r:embed="rId3">
            <a:alphaModFix/>
          </a:blip>
          <a:srcRect b="0" l="0" r="0" t="0"/>
          <a:stretch/>
        </p:blipFill>
        <p:spPr>
          <a:xfrm>
            <a:off x="2762775" y="4617475"/>
            <a:ext cx="1274309" cy="352798"/>
          </a:xfrm>
          <a:prstGeom prst="rect">
            <a:avLst/>
          </a:prstGeom>
          <a:noFill/>
          <a:ln>
            <a:noFill/>
          </a:ln>
        </p:spPr>
      </p:pic>
      <p:pic>
        <p:nvPicPr>
          <p:cNvPr id="415" name="Shape 415"/>
          <p:cNvPicPr preferRelativeResize="0"/>
          <p:nvPr/>
        </p:nvPicPr>
        <p:blipFill rotWithShape="1">
          <a:blip r:embed="rId4">
            <a:alphaModFix/>
          </a:blip>
          <a:srcRect b="0" l="0" r="0" t="0"/>
          <a:stretch/>
        </p:blipFill>
        <p:spPr>
          <a:xfrm>
            <a:off x="4114800" y="4552950"/>
            <a:ext cx="1322943" cy="510717"/>
          </a:xfrm>
          <a:prstGeom prst="rect">
            <a:avLst/>
          </a:prstGeom>
          <a:noFill/>
          <a:ln>
            <a:noFill/>
          </a:ln>
        </p:spPr>
      </p:pic>
      <p:cxnSp>
        <p:nvCxnSpPr>
          <p:cNvPr id="416" name="Shape 416"/>
          <p:cNvCxnSpPr/>
          <p:nvPr/>
        </p:nvCxnSpPr>
        <p:spPr>
          <a:xfrm>
            <a:off x="278790" y="4481810"/>
            <a:ext cx="8572862" cy="0"/>
          </a:xfrm>
          <a:prstGeom prst="straightConnector1">
            <a:avLst/>
          </a:prstGeom>
          <a:noFill/>
          <a:ln cap="flat" w="9525">
            <a:solidFill>
              <a:srgbClr val="808080"/>
            </a:solidFill>
            <a:prstDash val="solid"/>
            <a:round/>
            <a:headEnd len="med" w="med" type="none"/>
            <a:tailEnd len="med" w="med" type="none"/>
          </a:ln>
        </p:spPr>
      </p:cxnSp>
      <p:pic>
        <p:nvPicPr>
          <p:cNvPr id="417" name="Shape 417"/>
          <p:cNvPicPr preferRelativeResize="0"/>
          <p:nvPr/>
        </p:nvPicPr>
        <p:blipFill rotWithShape="1">
          <a:blip r:embed="rId5">
            <a:alphaModFix/>
          </a:blip>
          <a:srcRect b="0" l="0" r="0" t="0"/>
          <a:stretch/>
        </p:blipFill>
        <p:spPr>
          <a:xfrm>
            <a:off x="278797" y="4513673"/>
            <a:ext cx="2329275" cy="496475"/>
          </a:xfrm>
          <a:prstGeom prst="rect">
            <a:avLst/>
          </a:prstGeom>
          <a:noFill/>
          <a:ln>
            <a:noFill/>
          </a:ln>
        </p:spPr>
      </p:pic>
      <p:sp>
        <p:nvSpPr>
          <p:cNvPr id="418" name="Shape 418"/>
          <p:cNvSpPr/>
          <p:nvPr/>
        </p:nvSpPr>
        <p:spPr>
          <a:xfrm>
            <a:off x="-100" y="4058698"/>
            <a:ext cx="9144001" cy="1084801"/>
          </a:xfrm>
          <a:prstGeom prst="rect">
            <a:avLst/>
          </a:prstGeom>
          <a:solidFill>
            <a:srgbClr val="FFFFFF">
              <a:alpha val="96470"/>
            </a:srgbClr>
          </a:solidFill>
          <a:ln>
            <a:noFill/>
          </a:ln>
        </p:spPr>
        <p:txBody>
          <a:bodyPr anchorCtr="0" anchor="ctr" bIns="0" lIns="0" rIns="0" tIns="0">
            <a:noAutofit/>
          </a:bodyPr>
          <a:lstStyle/>
          <a:p>
            <a:pPr indent="0" lvl="0" marL="0" marR="0" rtl="0" algn="l">
              <a:spcBef>
                <a:spcPts val="0"/>
              </a:spcBef>
              <a:buNone/>
            </a:pPr>
            <a:r>
              <a:t/>
            </a:r>
            <a:endParaRPr b="0" baseline="0" i="0" sz="1400" u="none" cap="none" strike="noStrike">
              <a:solidFill>
                <a:srgbClr val="252727"/>
              </a:solidFill>
              <a:latin typeface="Arial"/>
              <a:ea typeface="Arial"/>
              <a:cs typeface="Arial"/>
              <a:sym typeface="Arial"/>
            </a:endParaRPr>
          </a:p>
        </p:txBody>
      </p:sp>
      <p:sp>
        <p:nvSpPr>
          <p:cNvPr id="419" name="Shape 419"/>
          <p:cNvSpPr txBox="1"/>
          <p:nvPr>
            <p:ph type="title"/>
          </p:nvPr>
        </p:nvSpPr>
        <p:spPr>
          <a:xfrm>
            <a:off x="467649" y="209931"/>
            <a:ext cx="8229600" cy="433200"/>
          </a:xfrm>
          <a:prstGeom prst="rect">
            <a:avLst/>
          </a:prstGeom>
          <a:noFill/>
          <a:ln>
            <a:noFill/>
          </a:ln>
        </p:spPr>
        <p:txBody>
          <a:bodyPr anchorCtr="0" anchor="t" bIns="91425" lIns="91425" rIns="91425" tIns="91425">
            <a:noAutofit/>
          </a:bodyPr>
          <a:lstStyle/>
          <a:p>
            <a:pPr indent="0" lvl="0" marL="0" marR="0" rtl="0" algn="ctr">
              <a:spcBef>
                <a:spcPts val="0"/>
              </a:spcBef>
              <a:buClr>
                <a:srgbClr val="000000"/>
              </a:buClr>
              <a:buSzPct val="25000"/>
              <a:buFont typeface="Arial"/>
              <a:buNone/>
            </a:pPr>
            <a:r>
              <a:rPr b="1" baseline="0" i="0" lang="de-DE" sz="1400" u="none" cap="none" strike="noStrike">
                <a:solidFill>
                  <a:srgbClr val="000000"/>
                </a:solidFill>
                <a:latin typeface="Arial"/>
                <a:ea typeface="Arial"/>
                <a:cs typeface="Arial"/>
                <a:sym typeface="Arial"/>
              </a:rPr>
              <a:t>BRIDGING SUPPLY AND DEMAND THROUGH OPEN DATA</a:t>
            </a:r>
          </a:p>
          <a:p>
            <a:pPr indent="0" lvl="0" marL="0" marR="0" rtl="0" algn="ctr">
              <a:spcBef>
                <a:spcPts val="0"/>
              </a:spcBef>
              <a:buClr>
                <a:schemeClr val="dk1"/>
              </a:buClr>
              <a:buFont typeface="Calibri"/>
              <a:buNone/>
            </a:pPr>
            <a:r>
              <a:t/>
            </a:r>
            <a:endParaRPr b="1" baseline="0" i="0" sz="1400" u="none" cap="none" strike="noStrike">
              <a:solidFill>
                <a:srgbClr val="000000"/>
              </a:solidFill>
              <a:latin typeface="Arial"/>
              <a:ea typeface="Arial"/>
              <a:cs typeface="Arial"/>
              <a:sym typeface="Arial"/>
            </a:endParaRPr>
          </a:p>
        </p:txBody>
      </p:sp>
      <p:grpSp>
        <p:nvGrpSpPr>
          <p:cNvPr id="420" name="Shape 420"/>
          <p:cNvGrpSpPr/>
          <p:nvPr/>
        </p:nvGrpSpPr>
        <p:grpSpPr>
          <a:xfrm>
            <a:off x="6266822" y="1237249"/>
            <a:ext cx="2757000" cy="1949044"/>
            <a:chOff x="3280150" y="3151742"/>
            <a:chExt cx="2757000" cy="1949044"/>
          </a:xfrm>
        </p:grpSpPr>
        <p:sp>
          <p:nvSpPr>
            <p:cNvPr id="421" name="Shape 421"/>
            <p:cNvSpPr txBox="1"/>
            <p:nvPr/>
          </p:nvSpPr>
          <p:spPr>
            <a:xfrm>
              <a:off x="3280150" y="4429387"/>
              <a:ext cx="2757000" cy="671400"/>
            </a:xfrm>
            <a:prstGeom prst="rect">
              <a:avLst/>
            </a:prstGeom>
            <a:noFill/>
            <a:ln>
              <a:noFill/>
            </a:ln>
          </p:spPr>
          <p:txBody>
            <a:bodyPr anchorCtr="0" anchor="t" bIns="91425" lIns="91425" rIns="91425" tIns="91425">
              <a:noAutofit/>
            </a:bodyPr>
            <a:lstStyle/>
            <a:p>
              <a:pPr indent="0" lvl="0" marL="0" marR="0" rtl="0" algn="ctr">
                <a:spcBef>
                  <a:spcPts val="0"/>
                </a:spcBef>
                <a:buSzPct val="25000"/>
                <a:buNone/>
              </a:pPr>
              <a:r>
                <a:rPr b="1" baseline="0" i="0" lang="de-DE" sz="1200" u="none" cap="none" strike="noStrike">
                  <a:solidFill>
                    <a:srgbClr val="000000"/>
                  </a:solidFill>
                  <a:latin typeface="Arial"/>
                  <a:ea typeface="Arial"/>
                  <a:cs typeface="Arial"/>
                  <a:sym typeface="Arial"/>
                </a:rPr>
                <a:t>Phase 3: </a:t>
              </a:r>
            </a:p>
            <a:p>
              <a:pPr indent="0" lvl="0" marL="0" marR="0" rtl="0" algn="ctr">
                <a:spcBef>
                  <a:spcPts val="0"/>
                </a:spcBef>
                <a:buSzPct val="25000"/>
                <a:buNone/>
              </a:pPr>
              <a:r>
                <a:rPr b="0" baseline="0" i="0" lang="de-DE" sz="1200" u="none" cap="none" strike="noStrike">
                  <a:solidFill>
                    <a:srgbClr val="000000"/>
                  </a:solidFill>
                  <a:latin typeface="Arial"/>
                  <a:ea typeface="Arial"/>
                  <a:cs typeface="Arial"/>
                  <a:sym typeface="Arial"/>
                </a:rPr>
                <a:t>Capacity-building for intermediaries</a:t>
              </a:r>
            </a:p>
          </p:txBody>
        </p:sp>
        <p:pic>
          <p:nvPicPr>
            <p:cNvPr id="422" name="Shape 422"/>
            <p:cNvPicPr preferRelativeResize="0"/>
            <p:nvPr/>
          </p:nvPicPr>
          <p:blipFill rotWithShape="1">
            <a:blip r:embed="rId6">
              <a:alphaModFix/>
            </a:blip>
            <a:srcRect b="21426" l="0" r="0" t="0"/>
            <a:stretch/>
          </p:blipFill>
          <p:spPr>
            <a:xfrm>
              <a:off x="3939376" y="3151742"/>
              <a:ext cx="1375950" cy="1261349"/>
            </a:xfrm>
            <a:prstGeom prst="rect">
              <a:avLst/>
            </a:prstGeom>
            <a:noFill/>
            <a:ln>
              <a:noFill/>
            </a:ln>
          </p:spPr>
        </p:pic>
      </p:grpSp>
      <p:grpSp>
        <p:nvGrpSpPr>
          <p:cNvPr id="423" name="Shape 423"/>
          <p:cNvGrpSpPr/>
          <p:nvPr/>
        </p:nvGrpSpPr>
        <p:grpSpPr>
          <a:xfrm>
            <a:off x="334316" y="1161048"/>
            <a:ext cx="2757000" cy="2015377"/>
            <a:chOff x="3269700" y="865779"/>
            <a:chExt cx="2757000" cy="2015377"/>
          </a:xfrm>
        </p:grpSpPr>
        <p:sp>
          <p:nvSpPr>
            <p:cNvPr id="424" name="Shape 424"/>
            <p:cNvSpPr txBox="1"/>
            <p:nvPr/>
          </p:nvSpPr>
          <p:spPr>
            <a:xfrm>
              <a:off x="3269700" y="2174358"/>
              <a:ext cx="2757000" cy="706799"/>
            </a:xfrm>
            <a:prstGeom prst="rect">
              <a:avLst/>
            </a:prstGeom>
            <a:noFill/>
            <a:ln>
              <a:noFill/>
            </a:ln>
          </p:spPr>
          <p:txBody>
            <a:bodyPr anchorCtr="0" anchor="t" bIns="91425" lIns="91425" rIns="91425" tIns="91425">
              <a:noAutofit/>
            </a:bodyPr>
            <a:lstStyle/>
            <a:p>
              <a:pPr indent="0" lvl="0" marL="0" marR="0" rtl="0" algn="ctr">
                <a:spcBef>
                  <a:spcPts val="0"/>
                </a:spcBef>
                <a:buSzPct val="25000"/>
                <a:buNone/>
              </a:pPr>
              <a:r>
                <a:rPr b="1" baseline="0" i="0" lang="de-DE" sz="1200" u="none" cap="none" strike="noStrike">
                  <a:solidFill>
                    <a:srgbClr val="000000"/>
                  </a:solidFill>
                  <a:latin typeface="Arial"/>
                  <a:ea typeface="Arial"/>
                  <a:cs typeface="Arial"/>
                  <a:sym typeface="Arial"/>
                </a:rPr>
                <a:t>Phase 1: </a:t>
              </a:r>
            </a:p>
            <a:p>
              <a:pPr indent="0" lvl="0" marL="0" marR="0" rtl="0" algn="ctr">
                <a:spcBef>
                  <a:spcPts val="0"/>
                </a:spcBef>
                <a:buSzPct val="25000"/>
                <a:buNone/>
              </a:pPr>
              <a:r>
                <a:rPr b="0" baseline="0" i="0" lang="de-DE" sz="1200" u="none" cap="none" strike="noStrike">
                  <a:solidFill>
                    <a:srgbClr val="000000"/>
                  </a:solidFill>
                  <a:latin typeface="Arial"/>
                  <a:ea typeface="Arial"/>
                  <a:cs typeface="Arial"/>
                  <a:sym typeface="Arial"/>
                </a:rPr>
                <a:t>Helped intermediaries articulate and prioritize information needs</a:t>
              </a:r>
            </a:p>
          </p:txBody>
        </p:sp>
        <p:pic>
          <p:nvPicPr>
            <p:cNvPr id="425" name="Shape 425"/>
            <p:cNvPicPr preferRelativeResize="0"/>
            <p:nvPr/>
          </p:nvPicPr>
          <p:blipFill rotWithShape="1">
            <a:blip r:embed="rId7">
              <a:alphaModFix/>
            </a:blip>
            <a:srcRect b="18685" l="0" r="0" t="0"/>
            <a:stretch/>
          </p:blipFill>
          <p:spPr>
            <a:xfrm>
              <a:off x="3925991" y="865779"/>
              <a:ext cx="1275541" cy="1210099"/>
            </a:xfrm>
            <a:prstGeom prst="rect">
              <a:avLst/>
            </a:prstGeom>
            <a:noFill/>
            <a:ln>
              <a:noFill/>
            </a:ln>
          </p:spPr>
        </p:pic>
      </p:grpSp>
      <p:grpSp>
        <p:nvGrpSpPr>
          <p:cNvPr id="426" name="Shape 426"/>
          <p:cNvGrpSpPr/>
          <p:nvPr/>
        </p:nvGrpSpPr>
        <p:grpSpPr>
          <a:xfrm>
            <a:off x="1201616" y="3395434"/>
            <a:ext cx="4174319" cy="1433844"/>
            <a:chOff x="-1774482" y="1752883"/>
            <a:chExt cx="4174319" cy="1433844"/>
          </a:xfrm>
        </p:grpSpPr>
        <p:sp>
          <p:nvSpPr>
            <p:cNvPr id="427" name="Shape 427"/>
            <p:cNvSpPr txBox="1"/>
            <p:nvPr/>
          </p:nvSpPr>
          <p:spPr>
            <a:xfrm>
              <a:off x="-1774482" y="2441528"/>
              <a:ext cx="3068698" cy="745200"/>
            </a:xfrm>
            <a:prstGeom prst="rect">
              <a:avLst/>
            </a:prstGeom>
            <a:noFill/>
            <a:ln>
              <a:noFill/>
            </a:ln>
          </p:spPr>
          <p:txBody>
            <a:bodyPr anchorCtr="0" anchor="t" bIns="91425" lIns="91425" rIns="91425" tIns="91425">
              <a:noAutofit/>
            </a:bodyPr>
            <a:lstStyle/>
            <a:p>
              <a:pPr indent="0" lvl="0" marL="0" marR="0" rtl="0" algn="ctr">
                <a:spcBef>
                  <a:spcPts val="0"/>
                </a:spcBef>
                <a:buSzPct val="25000"/>
                <a:buNone/>
              </a:pPr>
              <a:r>
                <a:rPr b="1" baseline="0" i="0" lang="de-DE" sz="1200" u="none" cap="none" strike="noStrike">
                  <a:solidFill>
                    <a:srgbClr val="000000"/>
                  </a:solidFill>
                  <a:latin typeface="Arial"/>
                  <a:ea typeface="Arial"/>
                  <a:cs typeface="Arial"/>
                  <a:sym typeface="Arial"/>
                </a:rPr>
                <a:t>Phase 4:</a:t>
              </a:r>
              <a:r>
                <a:rPr b="0" baseline="0" i="0" lang="de-DE" sz="1200" u="none" cap="none" strike="noStrike">
                  <a:solidFill>
                    <a:srgbClr val="000000"/>
                  </a:solidFill>
                  <a:latin typeface="Arial"/>
                  <a:ea typeface="Arial"/>
                  <a:cs typeface="Arial"/>
                  <a:sym typeface="Arial"/>
                </a:rPr>
                <a:t> </a:t>
              </a:r>
            </a:p>
            <a:p>
              <a:pPr indent="0" lvl="0" marL="0" marR="0" rtl="0" algn="ctr">
                <a:spcBef>
                  <a:spcPts val="0"/>
                </a:spcBef>
                <a:buSzPct val="25000"/>
                <a:buNone/>
              </a:pPr>
              <a:r>
                <a:rPr b="0" baseline="0" i="0" lang="de-DE" sz="1200" u="none" cap="none" strike="noStrike">
                  <a:solidFill>
                    <a:srgbClr val="000000"/>
                  </a:solidFill>
                  <a:latin typeface="Arial"/>
                  <a:ea typeface="Arial"/>
                  <a:cs typeface="Arial"/>
                  <a:sym typeface="Arial"/>
                </a:rPr>
                <a:t>Enable the exchange between government and intermediaries</a:t>
              </a:r>
            </a:p>
          </p:txBody>
        </p:sp>
        <p:pic>
          <p:nvPicPr>
            <p:cNvPr id="428" name="Shape 428"/>
            <p:cNvPicPr preferRelativeResize="0"/>
            <p:nvPr/>
          </p:nvPicPr>
          <p:blipFill rotWithShape="1">
            <a:blip r:embed="rId8">
              <a:alphaModFix/>
            </a:blip>
            <a:srcRect b="20967" l="0" r="0" t="0"/>
            <a:stretch/>
          </p:blipFill>
          <p:spPr>
            <a:xfrm>
              <a:off x="936475" y="1752883"/>
              <a:ext cx="1463362" cy="1349289"/>
            </a:xfrm>
            <a:prstGeom prst="rect">
              <a:avLst/>
            </a:prstGeom>
            <a:noFill/>
            <a:ln>
              <a:noFill/>
            </a:ln>
          </p:spPr>
        </p:pic>
      </p:grpSp>
      <p:sp>
        <p:nvSpPr>
          <p:cNvPr id="429" name="Shape 429"/>
          <p:cNvSpPr/>
          <p:nvPr/>
        </p:nvSpPr>
        <p:spPr>
          <a:xfrm rot="1090">
            <a:off x="2727542" y="1586815"/>
            <a:ext cx="945300" cy="568499"/>
          </a:xfrm>
          <a:prstGeom prst="stripedRightArrow">
            <a:avLst>
              <a:gd fmla="val 50000" name="adj1"/>
              <a:gd fmla="val 50000" name="adj2"/>
            </a:avLst>
          </a:prstGeom>
          <a:solidFill>
            <a:srgbClr val="D9D9D9"/>
          </a:solidFill>
          <a:ln>
            <a:noFill/>
          </a:ln>
        </p:spPr>
        <p:txBody>
          <a:bodyPr anchorCtr="0" anchor="ctr" bIns="91425" lIns="91425" rIns="91425" tIns="91425">
            <a:noAutofit/>
          </a:bodyPr>
          <a:lstStyle/>
          <a:p>
            <a:pPr indent="0" lvl="0" marL="0" marR="0" rtl="0" algn="l">
              <a:spcBef>
                <a:spcPts val="0"/>
              </a:spcBef>
              <a:buNone/>
            </a:pPr>
            <a:r>
              <a:t/>
            </a:r>
            <a:endParaRPr b="0" baseline="0" i="0" sz="1400" u="none" cap="none" strike="noStrike">
              <a:solidFill>
                <a:srgbClr val="000000"/>
              </a:solidFill>
              <a:latin typeface="Arial"/>
              <a:ea typeface="Arial"/>
              <a:cs typeface="Arial"/>
              <a:sym typeface="Arial"/>
            </a:endParaRPr>
          </a:p>
        </p:txBody>
      </p:sp>
      <p:sp>
        <p:nvSpPr>
          <p:cNvPr id="430" name="Shape 430"/>
          <p:cNvSpPr/>
          <p:nvPr/>
        </p:nvSpPr>
        <p:spPr>
          <a:xfrm rot="8736230">
            <a:off x="5654047" y="3473193"/>
            <a:ext cx="945280" cy="568913"/>
          </a:xfrm>
          <a:prstGeom prst="stripedRightArrow">
            <a:avLst>
              <a:gd fmla="val 50000" name="adj1"/>
              <a:gd fmla="val 50000" name="adj2"/>
            </a:avLst>
          </a:prstGeom>
          <a:solidFill>
            <a:srgbClr val="D9D9D9"/>
          </a:solidFill>
          <a:ln>
            <a:noFill/>
          </a:ln>
        </p:spPr>
        <p:txBody>
          <a:bodyPr anchorCtr="0" anchor="ctr" bIns="91425" lIns="91425" rIns="91425" tIns="91425">
            <a:noAutofit/>
          </a:bodyPr>
          <a:lstStyle/>
          <a:p>
            <a:pPr indent="0" lvl="0" marL="0" marR="0" rtl="0" algn="l">
              <a:spcBef>
                <a:spcPts val="0"/>
              </a:spcBef>
              <a:buNone/>
            </a:pPr>
            <a:r>
              <a:t/>
            </a:r>
            <a:endParaRPr b="0" baseline="0" i="0" sz="1400" u="none" cap="none" strike="noStrike">
              <a:solidFill>
                <a:srgbClr val="000000"/>
              </a:solidFill>
              <a:latin typeface="Arial"/>
              <a:ea typeface="Arial"/>
              <a:cs typeface="Arial"/>
              <a:sym typeface="Arial"/>
            </a:endParaRPr>
          </a:p>
        </p:txBody>
      </p:sp>
      <p:grpSp>
        <p:nvGrpSpPr>
          <p:cNvPr id="431" name="Shape 431"/>
          <p:cNvGrpSpPr/>
          <p:nvPr/>
        </p:nvGrpSpPr>
        <p:grpSpPr>
          <a:xfrm>
            <a:off x="3427347" y="796280"/>
            <a:ext cx="2483399" cy="2458551"/>
            <a:chOff x="5160611" y="564748"/>
            <a:chExt cx="2483399" cy="2458551"/>
          </a:xfrm>
        </p:grpSpPr>
        <p:grpSp>
          <p:nvGrpSpPr>
            <p:cNvPr id="432" name="Shape 432"/>
            <p:cNvGrpSpPr/>
            <p:nvPr/>
          </p:nvGrpSpPr>
          <p:grpSpPr>
            <a:xfrm>
              <a:off x="5160611" y="564748"/>
              <a:ext cx="2483399" cy="2458551"/>
              <a:chOff x="6411375" y="1369873"/>
              <a:chExt cx="2483399" cy="2458551"/>
            </a:xfrm>
          </p:grpSpPr>
          <p:pic>
            <p:nvPicPr>
              <p:cNvPr id="433" name="Shape 433"/>
              <p:cNvPicPr preferRelativeResize="0"/>
              <p:nvPr/>
            </p:nvPicPr>
            <p:blipFill rotWithShape="1">
              <a:blip r:embed="rId9">
                <a:alphaModFix/>
              </a:blip>
              <a:srcRect b="17218" l="0" r="0" t="0"/>
              <a:stretch/>
            </p:blipFill>
            <p:spPr>
              <a:xfrm>
                <a:off x="6893200" y="1369873"/>
                <a:ext cx="1495423" cy="1611400"/>
              </a:xfrm>
              <a:prstGeom prst="rect">
                <a:avLst/>
              </a:prstGeom>
              <a:noFill/>
              <a:ln>
                <a:noFill/>
              </a:ln>
            </p:spPr>
          </p:pic>
          <p:sp>
            <p:nvSpPr>
              <p:cNvPr id="434" name="Shape 434"/>
              <p:cNvSpPr txBox="1"/>
              <p:nvPr/>
            </p:nvSpPr>
            <p:spPr>
              <a:xfrm>
                <a:off x="6411375" y="3083225"/>
                <a:ext cx="2483399" cy="745200"/>
              </a:xfrm>
              <a:prstGeom prst="rect">
                <a:avLst/>
              </a:prstGeom>
              <a:noFill/>
              <a:ln>
                <a:noFill/>
              </a:ln>
            </p:spPr>
            <p:txBody>
              <a:bodyPr anchorCtr="0" anchor="t" bIns="91425" lIns="91425" rIns="91425" tIns="91425">
                <a:noAutofit/>
              </a:bodyPr>
              <a:lstStyle/>
              <a:p>
                <a:pPr indent="0" lvl="0" marL="0" marR="0" rtl="0" algn="ctr">
                  <a:spcBef>
                    <a:spcPts val="0"/>
                  </a:spcBef>
                  <a:buSzPct val="25000"/>
                  <a:buNone/>
                </a:pPr>
                <a:r>
                  <a:rPr b="1" baseline="0" i="0" lang="de-DE" sz="1200" u="none" cap="none" strike="noStrike">
                    <a:solidFill>
                      <a:srgbClr val="000000"/>
                    </a:solidFill>
                    <a:latin typeface="Arial"/>
                    <a:ea typeface="Arial"/>
                    <a:cs typeface="Arial"/>
                    <a:sym typeface="Arial"/>
                  </a:rPr>
                  <a:t>Phase 2: </a:t>
                </a:r>
              </a:p>
              <a:p>
                <a:pPr indent="0" lvl="0" marL="0" marR="0" rtl="0" algn="ctr">
                  <a:spcBef>
                    <a:spcPts val="0"/>
                  </a:spcBef>
                  <a:buSzPct val="25000"/>
                  <a:buNone/>
                </a:pPr>
                <a:r>
                  <a:rPr b="0" baseline="0" i="0" lang="de-DE" sz="1200" u="none" cap="none" strike="noStrike">
                    <a:solidFill>
                      <a:srgbClr val="000000"/>
                    </a:solidFill>
                    <a:latin typeface="Arial"/>
                    <a:ea typeface="Arial"/>
                    <a:cs typeface="Arial"/>
                    <a:sym typeface="Arial"/>
                  </a:rPr>
                  <a:t>Engagement with government for data release and training</a:t>
                </a:r>
              </a:p>
            </p:txBody>
          </p:sp>
        </p:grpSp>
        <p:sp>
          <p:nvSpPr>
            <p:cNvPr id="435" name="Shape 435"/>
            <p:cNvSpPr txBox="1"/>
            <p:nvPr/>
          </p:nvSpPr>
          <p:spPr>
            <a:xfrm>
              <a:off x="6303075" y="906175"/>
              <a:ext cx="734400" cy="349798"/>
            </a:xfrm>
            <a:prstGeom prst="rect">
              <a:avLst/>
            </a:prstGeom>
            <a:noFill/>
            <a:ln>
              <a:noFill/>
            </a:ln>
          </p:spPr>
          <p:txBody>
            <a:bodyPr anchorCtr="0" anchor="ctr" bIns="91425" lIns="91425" rIns="91425" tIns="91425">
              <a:noAutofit/>
            </a:bodyPr>
            <a:lstStyle/>
            <a:p>
              <a:pPr indent="0" lvl="0" marL="0" marR="0" rtl="0" algn="l">
                <a:spcBef>
                  <a:spcPts val="0"/>
                </a:spcBef>
                <a:buSzPct val="25000"/>
                <a:buNone/>
              </a:pPr>
              <a:r>
                <a:rPr b="1" baseline="0" i="0" lang="de-DE" sz="600" u="none" cap="none" strike="noStrike">
                  <a:solidFill>
                    <a:srgbClr val="FFFFFF"/>
                  </a:solidFill>
                  <a:latin typeface="Arial"/>
                  <a:ea typeface="Arial"/>
                  <a:cs typeface="Arial"/>
                  <a:sym typeface="Arial"/>
                </a:rPr>
                <a:t>We want to open data.</a:t>
              </a:r>
            </a:p>
          </p:txBody>
        </p:sp>
        <p:sp>
          <p:nvSpPr>
            <p:cNvPr id="436" name="Shape 436"/>
            <p:cNvSpPr txBox="1"/>
            <p:nvPr/>
          </p:nvSpPr>
          <p:spPr>
            <a:xfrm>
              <a:off x="5919575" y="726325"/>
              <a:ext cx="734400" cy="433200"/>
            </a:xfrm>
            <a:prstGeom prst="rect">
              <a:avLst/>
            </a:prstGeom>
            <a:noFill/>
            <a:ln>
              <a:noFill/>
            </a:ln>
          </p:spPr>
          <p:txBody>
            <a:bodyPr anchorCtr="0" anchor="ctr" bIns="91425" lIns="91425" rIns="91425" tIns="91425">
              <a:noAutofit/>
            </a:bodyPr>
            <a:lstStyle/>
            <a:p>
              <a:pPr indent="0" lvl="0" marL="0" marR="0" rtl="0" algn="l">
                <a:spcBef>
                  <a:spcPts val="0"/>
                </a:spcBef>
                <a:buSzPct val="25000"/>
                <a:buNone/>
              </a:pPr>
              <a:r>
                <a:rPr b="1" baseline="0" i="0" lang="de-DE" sz="600" u="none" cap="none" strike="noStrike">
                  <a:solidFill>
                    <a:srgbClr val="FFFFFF"/>
                  </a:solidFill>
                  <a:latin typeface="Arial"/>
                  <a:ea typeface="Arial"/>
                  <a:cs typeface="Arial"/>
                  <a:sym typeface="Arial"/>
                </a:rPr>
                <a:t>We’ll </a:t>
              </a:r>
            </a:p>
            <a:p>
              <a:pPr indent="0" lvl="0" marL="0" marR="0" rtl="0" algn="l">
                <a:spcBef>
                  <a:spcPts val="0"/>
                </a:spcBef>
                <a:buSzPct val="25000"/>
                <a:buNone/>
              </a:pPr>
              <a:r>
                <a:rPr b="1" baseline="0" i="0" lang="de-DE" sz="600" u="none" cap="none" strike="noStrike">
                  <a:solidFill>
                    <a:srgbClr val="FFFFFF"/>
                  </a:solidFill>
                  <a:latin typeface="Arial"/>
                  <a:ea typeface="Arial"/>
                  <a:cs typeface="Arial"/>
                  <a:sym typeface="Arial"/>
                </a:rPr>
                <a:t>help!</a:t>
              </a:r>
            </a:p>
          </p:txBody>
        </p:sp>
      </p:grpSp>
      <p:sp>
        <p:nvSpPr>
          <p:cNvPr id="437" name="Shape 437"/>
          <p:cNvSpPr/>
          <p:nvPr/>
        </p:nvSpPr>
        <p:spPr>
          <a:xfrm rot="1090">
            <a:off x="5662296" y="1586815"/>
            <a:ext cx="945300" cy="568499"/>
          </a:xfrm>
          <a:prstGeom prst="stripedRightArrow">
            <a:avLst>
              <a:gd fmla="val 50000" name="adj1"/>
              <a:gd fmla="val 50000" name="adj2"/>
            </a:avLst>
          </a:prstGeom>
          <a:solidFill>
            <a:srgbClr val="D9D9D9"/>
          </a:solidFill>
          <a:ln>
            <a:noFill/>
          </a:ln>
        </p:spPr>
        <p:txBody>
          <a:bodyPr anchorCtr="0" anchor="ctr" bIns="91425" lIns="91425" rIns="91425" tIns="91425">
            <a:noAutofit/>
          </a:bodyPr>
          <a:lstStyle/>
          <a:p>
            <a:pPr indent="0" lvl="0" marL="0" marR="0" rtl="0" algn="l">
              <a:spcBef>
                <a:spcPts val="0"/>
              </a:spcBef>
              <a:buNone/>
            </a:pPr>
            <a:r>
              <a:t/>
            </a:r>
            <a:endParaRPr b="0" baseline="0" i="0" sz="1400" u="none" cap="none" strike="noStrike">
              <a:solidFill>
                <a:srgbClr val="000000"/>
              </a:solidFill>
              <a:latin typeface="Arial"/>
              <a:ea typeface="Arial"/>
              <a:cs typeface="Arial"/>
              <a:sym typeface="Arial"/>
            </a:endParaRPr>
          </a:p>
        </p:txBody>
      </p:sp>
      <p:sp>
        <p:nvSpPr>
          <p:cNvPr id="438" name="Shape 438"/>
          <p:cNvSpPr/>
          <p:nvPr/>
        </p:nvSpPr>
        <p:spPr>
          <a:xfrm rot="-9753941">
            <a:off x="2564662" y="3401064"/>
            <a:ext cx="945222" cy="568821"/>
          </a:xfrm>
          <a:prstGeom prst="stripedRightArrow">
            <a:avLst>
              <a:gd fmla="val 50000" name="adj1"/>
              <a:gd fmla="val 50000" name="adj2"/>
            </a:avLst>
          </a:prstGeom>
          <a:solidFill>
            <a:srgbClr val="D9D9D9"/>
          </a:solidFill>
          <a:ln>
            <a:noFill/>
          </a:ln>
        </p:spPr>
        <p:txBody>
          <a:bodyPr anchorCtr="0" anchor="ctr" bIns="91425" lIns="91425" rIns="91425" tIns="91425">
            <a:noAutofit/>
          </a:bodyPr>
          <a:lstStyle/>
          <a:p>
            <a:pPr indent="0" lvl="0" marL="0" marR="0" rtl="0" algn="l">
              <a:spcBef>
                <a:spcPts val="0"/>
              </a:spcBef>
              <a:buNone/>
            </a:pPr>
            <a:r>
              <a:t/>
            </a:r>
            <a:endParaRPr b="0" baseline="0" i="0" sz="1400" u="none" cap="none" strike="noStrike">
              <a:solidFill>
                <a:srgbClr val="000000"/>
              </a:solidFill>
              <a:latin typeface="Arial"/>
              <a:ea typeface="Arial"/>
              <a:cs typeface="Arial"/>
              <a:sym typeface="Arial"/>
            </a:endParaRPr>
          </a:p>
        </p:txBody>
      </p:sp>
      <p:sp>
        <p:nvSpPr>
          <p:cNvPr id="439" name="Shape 439"/>
          <p:cNvSpPr txBox="1"/>
          <p:nvPr/>
        </p:nvSpPr>
        <p:spPr>
          <a:xfrm>
            <a:off x="1311800" y="1237250"/>
            <a:ext cx="945300" cy="289500"/>
          </a:xfrm>
          <a:prstGeom prst="rect">
            <a:avLst/>
          </a:prstGeom>
          <a:noFill/>
          <a:ln>
            <a:noFill/>
          </a:ln>
        </p:spPr>
        <p:txBody>
          <a:bodyPr anchorCtr="0" anchor="ctr" bIns="91425" lIns="91425" rIns="91425" tIns="91425">
            <a:noAutofit/>
          </a:bodyPr>
          <a:lstStyle/>
          <a:p>
            <a:pPr indent="0" lvl="0" marL="0" marR="0" rtl="0" algn="l">
              <a:spcBef>
                <a:spcPts val="0"/>
              </a:spcBef>
              <a:buSzPct val="25000"/>
              <a:buNone/>
            </a:pPr>
            <a:r>
              <a:rPr b="1" baseline="0" i="0" lang="de-DE" sz="700" u="none" cap="none" strike="noStrike">
                <a:solidFill>
                  <a:srgbClr val="FFFFFF"/>
                </a:solidFill>
                <a:latin typeface="Arial"/>
                <a:ea typeface="Arial"/>
                <a:cs typeface="Arial"/>
                <a:sym typeface="Arial"/>
              </a:rPr>
              <a:t>Education!</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3" name="Shape 443"/>
        <p:cNvGrpSpPr/>
        <p:nvPr/>
      </p:nvGrpSpPr>
      <p:grpSpPr>
        <a:xfrm>
          <a:off x="0" y="0"/>
          <a:ext cx="0" cy="0"/>
          <a:chOff x="0" y="0"/>
          <a:chExt cx="0" cy="0"/>
        </a:xfrm>
      </p:grpSpPr>
      <p:sp>
        <p:nvSpPr>
          <p:cNvPr id="444" name="Shape 444"/>
          <p:cNvSpPr txBox="1"/>
          <p:nvPr>
            <p:ph type="title"/>
          </p:nvPr>
        </p:nvSpPr>
        <p:spPr>
          <a:xfrm>
            <a:off x="467649" y="209931"/>
            <a:ext cx="8229600" cy="433200"/>
          </a:xfrm>
          <a:prstGeom prst="rect">
            <a:avLst/>
          </a:prstGeom>
          <a:noFill/>
          <a:ln>
            <a:noFill/>
          </a:ln>
        </p:spPr>
        <p:txBody>
          <a:bodyPr anchorCtr="0" anchor="t" bIns="91425" lIns="91425" rIns="91425" tIns="91425">
            <a:noAutofit/>
          </a:bodyPr>
          <a:lstStyle/>
          <a:p>
            <a:pPr indent="0" lvl="0" marL="0" marR="0" rtl="0" algn="ctr">
              <a:spcBef>
                <a:spcPts val="0"/>
              </a:spcBef>
              <a:buClr>
                <a:srgbClr val="000000"/>
              </a:buClr>
              <a:buSzPct val="25000"/>
              <a:buFont typeface="Arial"/>
              <a:buNone/>
            </a:pPr>
            <a:r>
              <a:rPr b="1" baseline="0" i="0" lang="de-DE" sz="1400" u="none" cap="none" strike="noStrike">
                <a:solidFill>
                  <a:srgbClr val="000000"/>
                </a:solidFill>
                <a:latin typeface="Arial"/>
                <a:ea typeface="Arial"/>
                <a:cs typeface="Arial"/>
                <a:sym typeface="Arial"/>
              </a:rPr>
              <a:t>LOOKING AT SCHOOL PERFORMANCE BASED ON AWARDS</a:t>
            </a:r>
          </a:p>
        </p:txBody>
      </p:sp>
      <p:sp>
        <p:nvSpPr>
          <p:cNvPr id="445" name="Shape 445"/>
          <p:cNvSpPr/>
          <p:nvPr/>
        </p:nvSpPr>
        <p:spPr>
          <a:xfrm>
            <a:off x="15775" y="4117950"/>
            <a:ext cx="9144000" cy="1025400"/>
          </a:xfrm>
          <a:prstGeom prst="rect">
            <a:avLst/>
          </a:prstGeom>
          <a:solidFill>
            <a:srgbClr val="FFFFFF">
              <a:alpha val="78039"/>
            </a:srgbClr>
          </a:solidFill>
          <a:ln>
            <a:noFill/>
          </a:ln>
        </p:spPr>
        <p:txBody>
          <a:bodyPr anchorCtr="0" anchor="ctr" bIns="91425" lIns="91425" rIns="91425" tIns="91425">
            <a:noAutofit/>
          </a:bodyPr>
          <a:lstStyle/>
          <a:p>
            <a:pPr indent="0" lvl="0" marL="0" marR="0" rtl="0" algn="l">
              <a:spcBef>
                <a:spcPts val="0"/>
              </a:spcBef>
              <a:buNone/>
            </a:pPr>
            <a:r>
              <a:t/>
            </a:r>
            <a:endParaRPr b="0" baseline="0" i="0" sz="1400" u="none" cap="none" strike="noStrike">
              <a:solidFill>
                <a:srgbClr val="000000"/>
              </a:solidFill>
              <a:latin typeface="Arial"/>
              <a:ea typeface="Arial"/>
              <a:cs typeface="Arial"/>
              <a:sym typeface="Arial"/>
            </a:endParaRPr>
          </a:p>
        </p:txBody>
      </p:sp>
      <p:sp>
        <p:nvSpPr>
          <p:cNvPr id="446" name="Shape 446"/>
          <p:cNvSpPr/>
          <p:nvPr/>
        </p:nvSpPr>
        <p:spPr>
          <a:xfrm>
            <a:off x="1600200" y="590550"/>
            <a:ext cx="6096000" cy="276998"/>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de-DE" sz="1200" u="none" cap="none" strike="noStrike">
                <a:solidFill>
                  <a:srgbClr val="000000"/>
                </a:solidFill>
                <a:latin typeface="Arial"/>
                <a:ea typeface="Arial"/>
                <a:cs typeface="Arial"/>
                <a:sym typeface="Arial"/>
              </a:rPr>
              <a:t>Figure 1. Awards Received by Schools - 2011 to 2014 </a:t>
            </a:r>
          </a:p>
        </p:txBody>
      </p:sp>
      <p:pic>
        <p:nvPicPr>
          <p:cNvPr id="447" name="Shape 447"/>
          <p:cNvPicPr preferRelativeResize="0"/>
          <p:nvPr/>
        </p:nvPicPr>
        <p:blipFill rotWithShape="1">
          <a:blip r:embed="rId3">
            <a:alphaModFix/>
          </a:blip>
          <a:srcRect b="0" l="11801" r="13535" t="0"/>
          <a:stretch/>
        </p:blipFill>
        <p:spPr>
          <a:xfrm>
            <a:off x="0" y="1047749"/>
            <a:ext cx="9159775" cy="39624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pic>
        <p:nvPicPr>
          <p:cNvPr id="114" name="Shape 114"/>
          <p:cNvPicPr preferRelativeResize="0"/>
          <p:nvPr/>
        </p:nvPicPr>
        <p:blipFill rotWithShape="1">
          <a:blip r:embed="rId3">
            <a:alphaModFix/>
          </a:blip>
          <a:srcRect b="0" l="0" r="0" t="0"/>
          <a:stretch/>
        </p:blipFill>
        <p:spPr>
          <a:xfrm>
            <a:off x="4799882" y="1211757"/>
            <a:ext cx="1827534" cy="1827542"/>
          </a:xfrm>
          <a:prstGeom prst="rect">
            <a:avLst/>
          </a:prstGeom>
          <a:noFill/>
          <a:ln>
            <a:noFill/>
          </a:ln>
        </p:spPr>
      </p:pic>
      <p:pic>
        <p:nvPicPr>
          <p:cNvPr id="115" name="Shape 115"/>
          <p:cNvPicPr preferRelativeResize="0"/>
          <p:nvPr/>
        </p:nvPicPr>
        <p:blipFill rotWithShape="1">
          <a:blip r:embed="rId4">
            <a:alphaModFix/>
          </a:blip>
          <a:srcRect b="0" l="0" r="0" t="0"/>
          <a:stretch/>
        </p:blipFill>
        <p:spPr>
          <a:xfrm>
            <a:off x="2631641" y="1211757"/>
            <a:ext cx="1827534" cy="1827542"/>
          </a:xfrm>
          <a:prstGeom prst="rect">
            <a:avLst/>
          </a:prstGeom>
          <a:noFill/>
          <a:ln>
            <a:noFill/>
          </a:ln>
        </p:spPr>
      </p:pic>
      <p:pic>
        <p:nvPicPr>
          <p:cNvPr id="116" name="Shape 116"/>
          <p:cNvPicPr preferRelativeResize="0"/>
          <p:nvPr/>
        </p:nvPicPr>
        <p:blipFill rotWithShape="1">
          <a:blip r:embed="rId5">
            <a:alphaModFix/>
          </a:blip>
          <a:srcRect b="0" l="0" r="0" t="0"/>
          <a:stretch/>
        </p:blipFill>
        <p:spPr>
          <a:xfrm>
            <a:off x="463385" y="1200150"/>
            <a:ext cx="1827534" cy="1827542"/>
          </a:xfrm>
          <a:prstGeom prst="rect">
            <a:avLst/>
          </a:prstGeom>
          <a:noFill/>
          <a:ln>
            <a:noFill/>
          </a:ln>
        </p:spPr>
      </p:pic>
      <p:pic>
        <p:nvPicPr>
          <p:cNvPr id="117" name="Shape 117"/>
          <p:cNvPicPr preferRelativeResize="0"/>
          <p:nvPr/>
        </p:nvPicPr>
        <p:blipFill rotWithShape="1">
          <a:blip r:embed="rId6">
            <a:alphaModFix/>
          </a:blip>
          <a:srcRect b="0" l="0" r="0" t="0"/>
          <a:stretch/>
        </p:blipFill>
        <p:spPr>
          <a:xfrm>
            <a:off x="6945789" y="1200150"/>
            <a:ext cx="1827534" cy="1827542"/>
          </a:xfrm>
          <a:prstGeom prst="rect">
            <a:avLst/>
          </a:prstGeom>
          <a:noFill/>
          <a:ln>
            <a:noFill/>
          </a:ln>
        </p:spPr>
      </p:pic>
      <p:sp>
        <p:nvSpPr>
          <p:cNvPr id="118" name="Shape 118"/>
          <p:cNvSpPr/>
          <p:nvPr/>
        </p:nvSpPr>
        <p:spPr>
          <a:xfrm>
            <a:off x="2651859" y="3154922"/>
            <a:ext cx="1818599" cy="400077"/>
          </a:xfrm>
          <a:prstGeom prst="rect">
            <a:avLst/>
          </a:prstGeom>
          <a:noFill/>
          <a:ln>
            <a:noFill/>
          </a:ln>
        </p:spPr>
        <p:txBody>
          <a:bodyPr anchorCtr="0" anchor="t" bIns="91400" lIns="91400" rIns="91400" tIns="91400">
            <a:noAutofit/>
          </a:bodyPr>
          <a:lstStyle/>
          <a:p>
            <a:pPr indent="0" lvl="0" marL="0" marR="0" rtl="0" algn="ctr">
              <a:spcBef>
                <a:spcPts val="0"/>
              </a:spcBef>
              <a:buSzPct val="25000"/>
              <a:buNone/>
            </a:pPr>
            <a:r>
              <a:rPr b="0" baseline="0" i="0" lang="de-DE" sz="1400" u="none" cap="none" strike="noStrike">
                <a:solidFill>
                  <a:srgbClr val="434343"/>
                </a:solidFill>
                <a:latin typeface="Arial"/>
                <a:ea typeface="Arial"/>
                <a:cs typeface="Arial"/>
                <a:sym typeface="Arial"/>
              </a:rPr>
              <a:t>INCUBATION</a:t>
            </a:r>
          </a:p>
        </p:txBody>
      </p:sp>
      <p:sp>
        <p:nvSpPr>
          <p:cNvPr id="119" name="Shape 119"/>
          <p:cNvSpPr/>
          <p:nvPr/>
        </p:nvSpPr>
        <p:spPr>
          <a:xfrm>
            <a:off x="4798130" y="3154922"/>
            <a:ext cx="1818599" cy="400077"/>
          </a:xfrm>
          <a:prstGeom prst="rect">
            <a:avLst/>
          </a:prstGeom>
          <a:noFill/>
          <a:ln>
            <a:noFill/>
          </a:ln>
        </p:spPr>
        <p:txBody>
          <a:bodyPr anchorCtr="0" anchor="t" bIns="91400" lIns="91400" rIns="91400" tIns="91400">
            <a:noAutofit/>
          </a:bodyPr>
          <a:lstStyle/>
          <a:p>
            <a:pPr indent="0" lvl="0" marL="0" marR="0" rtl="0" algn="ctr">
              <a:spcBef>
                <a:spcPts val="0"/>
              </a:spcBef>
              <a:buSzPct val="25000"/>
              <a:buNone/>
            </a:pPr>
            <a:r>
              <a:rPr b="0" baseline="0" i="0" lang="de-DE" sz="1400" u="none" cap="none" strike="noStrike">
                <a:solidFill>
                  <a:srgbClr val="434343"/>
                </a:solidFill>
                <a:latin typeface="Arial"/>
                <a:ea typeface="Arial"/>
                <a:cs typeface="Arial"/>
                <a:sym typeface="Arial"/>
              </a:rPr>
              <a:t>TRAINING</a:t>
            </a:r>
          </a:p>
        </p:txBody>
      </p:sp>
      <p:sp>
        <p:nvSpPr>
          <p:cNvPr id="120" name="Shape 120"/>
          <p:cNvSpPr/>
          <p:nvPr/>
        </p:nvSpPr>
        <p:spPr>
          <a:xfrm>
            <a:off x="7020600" y="3154922"/>
            <a:ext cx="1818599" cy="400077"/>
          </a:xfrm>
          <a:prstGeom prst="rect">
            <a:avLst/>
          </a:prstGeom>
          <a:noFill/>
          <a:ln>
            <a:noFill/>
          </a:ln>
        </p:spPr>
        <p:txBody>
          <a:bodyPr anchorCtr="0" anchor="t" bIns="91400" lIns="91400" rIns="91400" tIns="91400">
            <a:noAutofit/>
          </a:bodyPr>
          <a:lstStyle/>
          <a:p>
            <a:pPr indent="0" lvl="0" marL="0" marR="0" rtl="0" algn="ctr">
              <a:spcBef>
                <a:spcPts val="0"/>
              </a:spcBef>
              <a:buSzPct val="25000"/>
              <a:buNone/>
            </a:pPr>
            <a:r>
              <a:rPr b="0" baseline="0" i="0" lang="de-DE" sz="1400" u="none" cap="none" strike="noStrike">
                <a:solidFill>
                  <a:srgbClr val="434343"/>
                </a:solidFill>
                <a:latin typeface="Arial"/>
                <a:ea typeface="Arial"/>
                <a:cs typeface="Arial"/>
                <a:sym typeface="Arial"/>
              </a:rPr>
              <a:t>ENGAGEMENT</a:t>
            </a:r>
          </a:p>
        </p:txBody>
      </p:sp>
      <p:sp>
        <p:nvSpPr>
          <p:cNvPr id="121" name="Shape 121"/>
          <p:cNvSpPr/>
          <p:nvPr/>
        </p:nvSpPr>
        <p:spPr>
          <a:xfrm>
            <a:off x="471849" y="3154922"/>
            <a:ext cx="1818601" cy="400077"/>
          </a:xfrm>
          <a:prstGeom prst="rect">
            <a:avLst/>
          </a:prstGeom>
          <a:noFill/>
          <a:ln>
            <a:noFill/>
          </a:ln>
        </p:spPr>
        <p:txBody>
          <a:bodyPr anchorCtr="0" anchor="t" bIns="91400" lIns="91400" rIns="91400" tIns="91400">
            <a:noAutofit/>
          </a:bodyPr>
          <a:lstStyle/>
          <a:p>
            <a:pPr indent="0" lvl="0" marL="0" marR="0" rtl="0" algn="ctr">
              <a:spcBef>
                <a:spcPts val="0"/>
              </a:spcBef>
              <a:buSzPct val="25000"/>
              <a:buNone/>
            </a:pPr>
            <a:r>
              <a:rPr b="0" baseline="0" i="0" lang="de-DE" sz="1400" u="none" cap="none" strike="noStrike">
                <a:solidFill>
                  <a:srgbClr val="434343"/>
                </a:solidFill>
                <a:latin typeface="Arial"/>
                <a:ea typeface="Arial"/>
                <a:cs typeface="Arial"/>
                <a:sym typeface="Arial"/>
              </a:rPr>
              <a:t>RESEARCH</a:t>
            </a:r>
          </a:p>
        </p:txBody>
      </p:sp>
      <p:sp>
        <p:nvSpPr>
          <p:cNvPr id="122" name="Shape 122"/>
          <p:cNvSpPr/>
          <p:nvPr/>
        </p:nvSpPr>
        <p:spPr>
          <a:xfrm>
            <a:off x="6327975" y="4638248"/>
            <a:ext cx="2998499" cy="332740"/>
          </a:xfrm>
          <a:prstGeom prst="rect">
            <a:avLst/>
          </a:prstGeom>
          <a:noFill/>
          <a:ln>
            <a:noFill/>
          </a:ln>
        </p:spPr>
        <p:txBody>
          <a:bodyPr anchorCtr="0" anchor="t" bIns="45700" lIns="45700" rIns="45700" tIns="45700">
            <a:noAutofit/>
          </a:bodyPr>
          <a:lstStyle/>
          <a:p>
            <a:pPr indent="0" lvl="0" marL="0" marR="0" rtl="0" algn="l">
              <a:spcBef>
                <a:spcPts val="0"/>
              </a:spcBef>
              <a:buSzPct val="25000"/>
              <a:buNone/>
            </a:pPr>
            <a:r>
              <a:rPr b="0" baseline="0" i="0" lang="de-DE" sz="1400" u="none" cap="none" strike="noStrike">
                <a:solidFill>
                  <a:srgbClr val="A5A6A5"/>
                </a:solidFill>
                <a:latin typeface="Open Sans"/>
                <a:ea typeface="Open Sans"/>
                <a:cs typeface="Open Sans"/>
                <a:sym typeface="Open Sans"/>
              </a:rPr>
              <a:t>www.labs.webfoundation.org</a:t>
            </a:r>
          </a:p>
        </p:txBody>
      </p:sp>
      <p:cxnSp>
        <p:nvCxnSpPr>
          <p:cNvPr id="123" name="Shape 123"/>
          <p:cNvCxnSpPr/>
          <p:nvPr/>
        </p:nvCxnSpPr>
        <p:spPr>
          <a:xfrm>
            <a:off x="278790" y="4481810"/>
            <a:ext cx="8572862" cy="0"/>
          </a:xfrm>
          <a:prstGeom prst="straightConnector1">
            <a:avLst/>
          </a:prstGeom>
          <a:noFill/>
          <a:ln cap="flat" w="9525">
            <a:solidFill>
              <a:srgbClr val="808080"/>
            </a:solidFill>
            <a:prstDash val="solid"/>
            <a:round/>
            <a:headEnd len="med" w="med" type="none"/>
            <a:tailEnd len="med" w="med" type="none"/>
          </a:ln>
        </p:spPr>
      </p:cxnSp>
      <p:pic>
        <p:nvPicPr>
          <p:cNvPr id="124" name="Shape 124"/>
          <p:cNvPicPr preferRelativeResize="0"/>
          <p:nvPr/>
        </p:nvPicPr>
        <p:blipFill rotWithShape="1">
          <a:blip r:embed="rId7">
            <a:alphaModFix/>
          </a:blip>
          <a:srcRect b="0" l="0" r="0" t="0"/>
          <a:stretch/>
        </p:blipFill>
        <p:spPr>
          <a:xfrm>
            <a:off x="278797" y="4513673"/>
            <a:ext cx="2329275" cy="496475"/>
          </a:xfrm>
          <a:prstGeom prst="rect">
            <a:avLst/>
          </a:prstGeom>
          <a:noFill/>
          <a:ln>
            <a:noFill/>
          </a:ln>
        </p:spPr>
      </p:pic>
      <p:pic>
        <p:nvPicPr>
          <p:cNvPr id="125" name="Shape 125"/>
          <p:cNvPicPr preferRelativeResize="0"/>
          <p:nvPr/>
        </p:nvPicPr>
        <p:blipFill rotWithShape="1">
          <a:blip r:embed="rId8">
            <a:alphaModFix/>
          </a:blip>
          <a:srcRect b="0" l="0" r="0" t="0"/>
          <a:stretch/>
        </p:blipFill>
        <p:spPr>
          <a:xfrm>
            <a:off x="2819400" y="4559123"/>
            <a:ext cx="1447800" cy="376006"/>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1" name="Shape 451"/>
        <p:cNvGrpSpPr/>
        <p:nvPr/>
      </p:nvGrpSpPr>
      <p:grpSpPr>
        <a:xfrm>
          <a:off x="0" y="0"/>
          <a:ext cx="0" cy="0"/>
          <a:chOff x="0" y="0"/>
          <a:chExt cx="0" cy="0"/>
        </a:xfrm>
      </p:grpSpPr>
      <p:pic>
        <p:nvPicPr>
          <p:cNvPr id="452" name="Shape 452"/>
          <p:cNvPicPr preferRelativeResize="0"/>
          <p:nvPr/>
        </p:nvPicPr>
        <p:blipFill rotWithShape="1">
          <a:blip r:embed="rId3">
            <a:alphaModFix/>
          </a:blip>
          <a:srcRect b="0" l="0" r="0" t="0"/>
          <a:stretch/>
        </p:blipFill>
        <p:spPr>
          <a:xfrm>
            <a:off x="2762775" y="4617475"/>
            <a:ext cx="1274309" cy="352798"/>
          </a:xfrm>
          <a:prstGeom prst="rect">
            <a:avLst/>
          </a:prstGeom>
          <a:noFill/>
          <a:ln>
            <a:noFill/>
          </a:ln>
        </p:spPr>
      </p:pic>
      <p:pic>
        <p:nvPicPr>
          <p:cNvPr id="453" name="Shape 453"/>
          <p:cNvPicPr preferRelativeResize="0"/>
          <p:nvPr/>
        </p:nvPicPr>
        <p:blipFill rotWithShape="1">
          <a:blip r:embed="rId4">
            <a:alphaModFix/>
          </a:blip>
          <a:srcRect b="0" l="0" r="0" t="0"/>
          <a:stretch/>
        </p:blipFill>
        <p:spPr>
          <a:xfrm>
            <a:off x="4114800" y="4552950"/>
            <a:ext cx="1322943" cy="510717"/>
          </a:xfrm>
          <a:prstGeom prst="rect">
            <a:avLst/>
          </a:prstGeom>
          <a:noFill/>
          <a:ln>
            <a:noFill/>
          </a:ln>
        </p:spPr>
      </p:pic>
      <p:cxnSp>
        <p:nvCxnSpPr>
          <p:cNvPr id="454" name="Shape 454"/>
          <p:cNvCxnSpPr/>
          <p:nvPr/>
        </p:nvCxnSpPr>
        <p:spPr>
          <a:xfrm>
            <a:off x="278790" y="4481810"/>
            <a:ext cx="8572862" cy="0"/>
          </a:xfrm>
          <a:prstGeom prst="straightConnector1">
            <a:avLst/>
          </a:prstGeom>
          <a:noFill/>
          <a:ln cap="flat" w="9525">
            <a:solidFill>
              <a:srgbClr val="808080"/>
            </a:solidFill>
            <a:prstDash val="solid"/>
            <a:round/>
            <a:headEnd len="med" w="med" type="none"/>
            <a:tailEnd len="med" w="med" type="none"/>
          </a:ln>
        </p:spPr>
      </p:cxnSp>
      <p:pic>
        <p:nvPicPr>
          <p:cNvPr id="455" name="Shape 455"/>
          <p:cNvPicPr preferRelativeResize="0"/>
          <p:nvPr/>
        </p:nvPicPr>
        <p:blipFill rotWithShape="1">
          <a:blip r:embed="rId5">
            <a:alphaModFix/>
          </a:blip>
          <a:srcRect b="0" l="0" r="0" t="0"/>
          <a:stretch/>
        </p:blipFill>
        <p:spPr>
          <a:xfrm>
            <a:off x="278797" y="4513673"/>
            <a:ext cx="2329275" cy="496475"/>
          </a:xfrm>
          <a:prstGeom prst="rect">
            <a:avLst/>
          </a:prstGeom>
          <a:noFill/>
          <a:ln>
            <a:noFill/>
          </a:ln>
        </p:spPr>
      </p:pic>
      <p:sp>
        <p:nvSpPr>
          <p:cNvPr id="456" name="Shape 456"/>
          <p:cNvSpPr/>
          <p:nvPr/>
        </p:nvSpPr>
        <p:spPr>
          <a:xfrm>
            <a:off x="-100" y="4058698"/>
            <a:ext cx="9144001" cy="1084801"/>
          </a:xfrm>
          <a:prstGeom prst="rect">
            <a:avLst/>
          </a:prstGeom>
          <a:solidFill>
            <a:srgbClr val="FFFFFF">
              <a:alpha val="96470"/>
            </a:srgbClr>
          </a:solidFill>
          <a:ln>
            <a:noFill/>
          </a:ln>
        </p:spPr>
        <p:txBody>
          <a:bodyPr anchorCtr="0" anchor="ctr" bIns="0" lIns="0" rIns="0" tIns="0">
            <a:noAutofit/>
          </a:bodyPr>
          <a:lstStyle/>
          <a:p>
            <a:pPr indent="0" lvl="0" marL="0" marR="0" rtl="0" algn="l">
              <a:spcBef>
                <a:spcPts val="0"/>
              </a:spcBef>
              <a:buNone/>
            </a:pPr>
            <a:r>
              <a:t/>
            </a:r>
            <a:endParaRPr b="0" baseline="0" i="0" sz="1400" u="none" cap="none" strike="noStrike">
              <a:solidFill>
                <a:srgbClr val="252727"/>
              </a:solidFill>
              <a:latin typeface="Arial"/>
              <a:ea typeface="Arial"/>
              <a:cs typeface="Arial"/>
              <a:sym typeface="Arial"/>
            </a:endParaRPr>
          </a:p>
        </p:txBody>
      </p:sp>
      <p:pic>
        <p:nvPicPr>
          <p:cNvPr id="457" name="Shape 457"/>
          <p:cNvPicPr preferRelativeResize="0"/>
          <p:nvPr/>
        </p:nvPicPr>
        <p:blipFill rotWithShape="1">
          <a:blip r:embed="rId6">
            <a:alphaModFix/>
          </a:blip>
          <a:srcRect b="0" l="0" r="0" t="0"/>
          <a:stretch/>
        </p:blipFill>
        <p:spPr>
          <a:xfrm>
            <a:off x="1936897" y="666750"/>
            <a:ext cx="5683103" cy="3169017"/>
          </a:xfrm>
          <a:prstGeom prst="rect">
            <a:avLst/>
          </a:prstGeom>
          <a:noFill/>
          <a:ln>
            <a:noFill/>
          </a:ln>
        </p:spPr>
      </p:pic>
      <p:sp>
        <p:nvSpPr>
          <p:cNvPr id="458" name="Shape 458"/>
          <p:cNvSpPr/>
          <p:nvPr/>
        </p:nvSpPr>
        <p:spPr>
          <a:xfrm>
            <a:off x="2209800" y="237351"/>
            <a:ext cx="5181600" cy="276998"/>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de-DE" sz="1200" u="none" cap="none" strike="noStrike">
                <a:solidFill>
                  <a:srgbClr val="000000"/>
                </a:solidFill>
                <a:latin typeface="Arial"/>
                <a:ea typeface="Arial"/>
                <a:cs typeface="Arial"/>
                <a:sym typeface="Arial"/>
              </a:rPr>
              <a:t>Figure 2. Number of Awards received by Schools</a:t>
            </a:r>
          </a:p>
        </p:txBody>
      </p:sp>
      <p:sp>
        <p:nvSpPr>
          <p:cNvPr id="459" name="Shape 459"/>
          <p:cNvSpPr/>
          <p:nvPr/>
        </p:nvSpPr>
        <p:spPr>
          <a:xfrm>
            <a:off x="838200" y="4019550"/>
            <a:ext cx="7658100" cy="738664"/>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de-DE" sz="1400" u="none" cap="none" strike="noStrike">
                <a:solidFill>
                  <a:srgbClr val="000000"/>
                </a:solidFill>
                <a:latin typeface="Arial"/>
                <a:ea typeface="Arial"/>
                <a:cs typeface="Arial"/>
                <a:sym typeface="Arial"/>
              </a:rPr>
              <a:t>It is important to look at the reasons why the awards received by schools declined in 2014 (see Figure 2). The visualization can be made a good basis in discussing the factors contributing to low achievement and the measures necessary to be implemented to address these factors.</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4" name="Shape 464"/>
        <p:cNvGrpSpPr/>
        <p:nvPr/>
      </p:nvGrpSpPr>
      <p:grpSpPr>
        <a:xfrm>
          <a:off x="0" y="0"/>
          <a:ext cx="0" cy="0"/>
          <a:chOff x="0" y="0"/>
          <a:chExt cx="0" cy="0"/>
        </a:xfrm>
      </p:grpSpPr>
      <p:pic>
        <p:nvPicPr>
          <p:cNvPr id="465" name="Shape 465"/>
          <p:cNvPicPr preferRelativeResize="0"/>
          <p:nvPr/>
        </p:nvPicPr>
        <p:blipFill rotWithShape="1">
          <a:blip r:embed="rId3">
            <a:alphaModFix/>
          </a:blip>
          <a:srcRect b="0" l="0" r="0" t="0"/>
          <a:stretch/>
        </p:blipFill>
        <p:spPr>
          <a:xfrm>
            <a:off x="2762775" y="4617475"/>
            <a:ext cx="1274309" cy="352798"/>
          </a:xfrm>
          <a:prstGeom prst="rect">
            <a:avLst/>
          </a:prstGeom>
          <a:noFill/>
          <a:ln>
            <a:noFill/>
          </a:ln>
        </p:spPr>
      </p:pic>
      <p:pic>
        <p:nvPicPr>
          <p:cNvPr id="466" name="Shape 466"/>
          <p:cNvPicPr preferRelativeResize="0"/>
          <p:nvPr/>
        </p:nvPicPr>
        <p:blipFill rotWithShape="1">
          <a:blip r:embed="rId4">
            <a:alphaModFix/>
          </a:blip>
          <a:srcRect b="0" l="0" r="0" t="0"/>
          <a:stretch/>
        </p:blipFill>
        <p:spPr>
          <a:xfrm>
            <a:off x="4114800" y="4552950"/>
            <a:ext cx="1322943" cy="510717"/>
          </a:xfrm>
          <a:prstGeom prst="rect">
            <a:avLst/>
          </a:prstGeom>
          <a:noFill/>
          <a:ln>
            <a:noFill/>
          </a:ln>
        </p:spPr>
      </p:pic>
      <p:cxnSp>
        <p:nvCxnSpPr>
          <p:cNvPr id="467" name="Shape 467"/>
          <p:cNvCxnSpPr/>
          <p:nvPr/>
        </p:nvCxnSpPr>
        <p:spPr>
          <a:xfrm>
            <a:off x="278790" y="4481810"/>
            <a:ext cx="8572862" cy="0"/>
          </a:xfrm>
          <a:prstGeom prst="straightConnector1">
            <a:avLst/>
          </a:prstGeom>
          <a:noFill/>
          <a:ln cap="flat" w="9525">
            <a:solidFill>
              <a:srgbClr val="808080"/>
            </a:solidFill>
            <a:prstDash val="solid"/>
            <a:round/>
            <a:headEnd len="med" w="med" type="none"/>
            <a:tailEnd len="med" w="med" type="none"/>
          </a:ln>
        </p:spPr>
      </p:cxnSp>
      <p:pic>
        <p:nvPicPr>
          <p:cNvPr id="468" name="Shape 468"/>
          <p:cNvPicPr preferRelativeResize="0"/>
          <p:nvPr/>
        </p:nvPicPr>
        <p:blipFill rotWithShape="1">
          <a:blip r:embed="rId5">
            <a:alphaModFix/>
          </a:blip>
          <a:srcRect b="0" l="0" r="0" t="0"/>
          <a:stretch/>
        </p:blipFill>
        <p:spPr>
          <a:xfrm>
            <a:off x="278797" y="4513673"/>
            <a:ext cx="2329275" cy="496475"/>
          </a:xfrm>
          <a:prstGeom prst="rect">
            <a:avLst/>
          </a:prstGeom>
          <a:noFill/>
          <a:ln>
            <a:noFill/>
          </a:ln>
        </p:spPr>
      </p:pic>
      <p:sp>
        <p:nvSpPr>
          <p:cNvPr id="469" name="Shape 469"/>
          <p:cNvSpPr/>
          <p:nvPr/>
        </p:nvSpPr>
        <p:spPr>
          <a:xfrm>
            <a:off x="-100" y="4058698"/>
            <a:ext cx="9144001" cy="1084801"/>
          </a:xfrm>
          <a:prstGeom prst="rect">
            <a:avLst/>
          </a:prstGeom>
          <a:solidFill>
            <a:srgbClr val="FFFFFF">
              <a:alpha val="96470"/>
            </a:srgbClr>
          </a:solidFill>
          <a:ln>
            <a:noFill/>
          </a:ln>
        </p:spPr>
        <p:txBody>
          <a:bodyPr anchorCtr="0" anchor="ctr" bIns="0" lIns="0" rIns="0" tIns="0">
            <a:noAutofit/>
          </a:bodyPr>
          <a:lstStyle/>
          <a:p>
            <a:pPr indent="0" lvl="0" marL="0" marR="0" rtl="0" algn="l">
              <a:spcBef>
                <a:spcPts val="0"/>
              </a:spcBef>
              <a:buNone/>
            </a:pPr>
            <a:r>
              <a:t/>
            </a:r>
            <a:endParaRPr b="0" baseline="0" i="0" sz="1400" u="none" cap="none" strike="noStrike">
              <a:solidFill>
                <a:srgbClr val="252727"/>
              </a:solidFill>
              <a:latin typeface="Arial"/>
              <a:ea typeface="Arial"/>
              <a:cs typeface="Arial"/>
              <a:sym typeface="Arial"/>
            </a:endParaRPr>
          </a:p>
        </p:txBody>
      </p:sp>
      <p:sp>
        <p:nvSpPr>
          <p:cNvPr id="470" name="Shape 470"/>
          <p:cNvSpPr/>
          <p:nvPr/>
        </p:nvSpPr>
        <p:spPr>
          <a:xfrm>
            <a:off x="2057400" y="271848"/>
            <a:ext cx="5257799" cy="276998"/>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de-DE" sz="1200" u="none" cap="none" strike="noStrike">
                <a:solidFill>
                  <a:srgbClr val="000000"/>
                </a:solidFill>
                <a:latin typeface="Arial"/>
                <a:ea typeface="Arial"/>
                <a:cs typeface="Arial"/>
                <a:sym typeface="Arial"/>
              </a:rPr>
              <a:t>Figure 3. BOS Utilization </a:t>
            </a:r>
          </a:p>
        </p:txBody>
      </p:sp>
      <p:pic>
        <p:nvPicPr>
          <p:cNvPr id="471" name="Shape 471"/>
          <p:cNvPicPr preferRelativeResize="0"/>
          <p:nvPr/>
        </p:nvPicPr>
        <p:blipFill rotWithShape="1">
          <a:blip r:embed="rId6">
            <a:alphaModFix/>
          </a:blip>
          <a:srcRect b="8654" l="4018" r="4910" t="7416"/>
          <a:stretch/>
        </p:blipFill>
        <p:spPr>
          <a:xfrm>
            <a:off x="1524000" y="590550"/>
            <a:ext cx="6248399" cy="4318747"/>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6" name="Shape 476"/>
        <p:cNvGrpSpPr/>
        <p:nvPr/>
      </p:nvGrpSpPr>
      <p:grpSpPr>
        <a:xfrm>
          <a:off x="0" y="0"/>
          <a:ext cx="0" cy="0"/>
          <a:chOff x="0" y="0"/>
          <a:chExt cx="0" cy="0"/>
        </a:xfrm>
      </p:grpSpPr>
      <p:pic>
        <p:nvPicPr>
          <p:cNvPr id="477" name="Shape 477"/>
          <p:cNvPicPr preferRelativeResize="0"/>
          <p:nvPr/>
        </p:nvPicPr>
        <p:blipFill rotWithShape="1">
          <a:blip r:embed="rId3">
            <a:alphaModFix/>
          </a:blip>
          <a:srcRect b="0" l="0" r="0" t="0"/>
          <a:stretch/>
        </p:blipFill>
        <p:spPr>
          <a:xfrm>
            <a:off x="2762775" y="4617475"/>
            <a:ext cx="1274309" cy="352798"/>
          </a:xfrm>
          <a:prstGeom prst="rect">
            <a:avLst/>
          </a:prstGeom>
          <a:noFill/>
          <a:ln>
            <a:noFill/>
          </a:ln>
        </p:spPr>
      </p:pic>
      <p:pic>
        <p:nvPicPr>
          <p:cNvPr id="478" name="Shape 478"/>
          <p:cNvPicPr preferRelativeResize="0"/>
          <p:nvPr/>
        </p:nvPicPr>
        <p:blipFill rotWithShape="1">
          <a:blip r:embed="rId4">
            <a:alphaModFix/>
          </a:blip>
          <a:srcRect b="0" l="0" r="0" t="0"/>
          <a:stretch/>
        </p:blipFill>
        <p:spPr>
          <a:xfrm>
            <a:off x="4114800" y="4552950"/>
            <a:ext cx="1322943" cy="510717"/>
          </a:xfrm>
          <a:prstGeom prst="rect">
            <a:avLst/>
          </a:prstGeom>
          <a:noFill/>
          <a:ln>
            <a:noFill/>
          </a:ln>
        </p:spPr>
      </p:pic>
      <p:cxnSp>
        <p:nvCxnSpPr>
          <p:cNvPr id="479" name="Shape 479"/>
          <p:cNvCxnSpPr/>
          <p:nvPr/>
        </p:nvCxnSpPr>
        <p:spPr>
          <a:xfrm>
            <a:off x="278790" y="4481810"/>
            <a:ext cx="8572862" cy="0"/>
          </a:xfrm>
          <a:prstGeom prst="straightConnector1">
            <a:avLst/>
          </a:prstGeom>
          <a:noFill/>
          <a:ln cap="flat" w="9525">
            <a:solidFill>
              <a:srgbClr val="808080"/>
            </a:solidFill>
            <a:prstDash val="solid"/>
            <a:round/>
            <a:headEnd len="med" w="med" type="none"/>
            <a:tailEnd len="med" w="med" type="none"/>
          </a:ln>
        </p:spPr>
      </p:cxnSp>
      <p:pic>
        <p:nvPicPr>
          <p:cNvPr id="480" name="Shape 480"/>
          <p:cNvPicPr preferRelativeResize="0"/>
          <p:nvPr/>
        </p:nvPicPr>
        <p:blipFill rotWithShape="1">
          <a:blip r:embed="rId5">
            <a:alphaModFix/>
          </a:blip>
          <a:srcRect b="0" l="0" r="0" t="0"/>
          <a:stretch/>
        </p:blipFill>
        <p:spPr>
          <a:xfrm>
            <a:off x="278797" y="4513673"/>
            <a:ext cx="2329275" cy="496475"/>
          </a:xfrm>
          <a:prstGeom prst="rect">
            <a:avLst/>
          </a:prstGeom>
          <a:noFill/>
          <a:ln>
            <a:noFill/>
          </a:ln>
        </p:spPr>
      </p:pic>
      <p:sp>
        <p:nvSpPr>
          <p:cNvPr id="481" name="Shape 481"/>
          <p:cNvSpPr/>
          <p:nvPr/>
        </p:nvSpPr>
        <p:spPr>
          <a:xfrm>
            <a:off x="-100" y="4058698"/>
            <a:ext cx="9144001" cy="1084801"/>
          </a:xfrm>
          <a:prstGeom prst="rect">
            <a:avLst/>
          </a:prstGeom>
          <a:solidFill>
            <a:srgbClr val="FFFFFF">
              <a:alpha val="96470"/>
            </a:srgbClr>
          </a:solidFill>
          <a:ln>
            <a:noFill/>
          </a:ln>
        </p:spPr>
        <p:txBody>
          <a:bodyPr anchorCtr="0" anchor="ctr" bIns="0" lIns="0" rIns="0" tIns="0">
            <a:noAutofit/>
          </a:bodyPr>
          <a:lstStyle/>
          <a:p>
            <a:pPr indent="0" lvl="0" marL="0" marR="0" rtl="0" algn="l">
              <a:spcBef>
                <a:spcPts val="0"/>
              </a:spcBef>
              <a:buNone/>
            </a:pPr>
            <a:r>
              <a:t/>
            </a:r>
            <a:endParaRPr b="0" baseline="0" i="0" sz="1400" u="none" cap="none" strike="noStrike">
              <a:solidFill>
                <a:srgbClr val="252727"/>
              </a:solidFill>
              <a:latin typeface="Arial"/>
              <a:ea typeface="Arial"/>
              <a:cs typeface="Arial"/>
              <a:sym typeface="Arial"/>
            </a:endParaRPr>
          </a:p>
        </p:txBody>
      </p:sp>
      <p:pic>
        <p:nvPicPr>
          <p:cNvPr id="482" name="Shape 482"/>
          <p:cNvPicPr preferRelativeResize="0"/>
          <p:nvPr/>
        </p:nvPicPr>
        <p:blipFill rotWithShape="1">
          <a:blip r:embed="rId6">
            <a:alphaModFix/>
          </a:blip>
          <a:srcRect b="0" l="0" r="0" t="0"/>
          <a:stretch/>
        </p:blipFill>
        <p:spPr>
          <a:xfrm>
            <a:off x="2057400" y="514350"/>
            <a:ext cx="5063938" cy="3472414"/>
          </a:xfrm>
          <a:prstGeom prst="rect">
            <a:avLst/>
          </a:prstGeom>
          <a:noFill/>
          <a:ln>
            <a:noFill/>
          </a:ln>
        </p:spPr>
      </p:pic>
      <p:sp>
        <p:nvSpPr>
          <p:cNvPr id="483" name="Shape 483"/>
          <p:cNvSpPr/>
          <p:nvPr/>
        </p:nvSpPr>
        <p:spPr>
          <a:xfrm>
            <a:off x="3429000" y="119448"/>
            <a:ext cx="2545513" cy="276998"/>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de-DE" sz="1200" u="none" cap="none" strike="noStrike">
                <a:solidFill>
                  <a:srgbClr val="000000"/>
                </a:solidFill>
                <a:latin typeface="Arial"/>
                <a:ea typeface="Arial"/>
                <a:cs typeface="Arial"/>
                <a:sym typeface="Arial"/>
              </a:rPr>
              <a:t>Figure 4. Data on Teachers’ Salary</a:t>
            </a:r>
          </a:p>
        </p:txBody>
      </p:sp>
      <p:sp>
        <p:nvSpPr>
          <p:cNvPr id="484" name="Shape 484"/>
          <p:cNvSpPr/>
          <p:nvPr/>
        </p:nvSpPr>
        <p:spPr>
          <a:xfrm>
            <a:off x="609599" y="3979842"/>
            <a:ext cx="8077199" cy="95410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de-DE" sz="1400" u="none" cap="none" strike="noStrike">
                <a:solidFill>
                  <a:srgbClr val="252727"/>
                </a:solidFill>
                <a:latin typeface="Arial"/>
                <a:ea typeface="Arial"/>
                <a:cs typeface="Arial"/>
                <a:sym typeface="Arial"/>
              </a:rPr>
              <a:t>However, there are  at least  two insights  in this case. First, data context is important. Spending on salaries is essentially related to the number of teachers. As such, it might be good to look at spending per teacher rather than spending on salaries (total). Secondly, there is a need to look at data quality, because Figure 4 above shows some schools have zero salary spending values.</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9" name="Shape 489"/>
        <p:cNvGrpSpPr/>
        <p:nvPr/>
      </p:nvGrpSpPr>
      <p:grpSpPr>
        <a:xfrm>
          <a:off x="0" y="0"/>
          <a:ext cx="0" cy="0"/>
          <a:chOff x="0" y="0"/>
          <a:chExt cx="0" cy="0"/>
        </a:xfrm>
      </p:grpSpPr>
      <p:pic>
        <p:nvPicPr>
          <p:cNvPr id="490" name="Shape 490"/>
          <p:cNvPicPr preferRelativeResize="0"/>
          <p:nvPr/>
        </p:nvPicPr>
        <p:blipFill rotWithShape="1">
          <a:blip r:embed="rId3">
            <a:alphaModFix/>
          </a:blip>
          <a:srcRect b="0" l="0" r="0" t="0"/>
          <a:stretch/>
        </p:blipFill>
        <p:spPr>
          <a:xfrm>
            <a:off x="2762775" y="4617475"/>
            <a:ext cx="1274309" cy="352798"/>
          </a:xfrm>
          <a:prstGeom prst="rect">
            <a:avLst/>
          </a:prstGeom>
          <a:noFill/>
          <a:ln>
            <a:noFill/>
          </a:ln>
        </p:spPr>
      </p:pic>
      <p:pic>
        <p:nvPicPr>
          <p:cNvPr id="491" name="Shape 491"/>
          <p:cNvPicPr preferRelativeResize="0"/>
          <p:nvPr/>
        </p:nvPicPr>
        <p:blipFill rotWithShape="1">
          <a:blip r:embed="rId4">
            <a:alphaModFix/>
          </a:blip>
          <a:srcRect b="0" l="0" r="0" t="0"/>
          <a:stretch/>
        </p:blipFill>
        <p:spPr>
          <a:xfrm>
            <a:off x="4114800" y="4552950"/>
            <a:ext cx="1322943" cy="510717"/>
          </a:xfrm>
          <a:prstGeom prst="rect">
            <a:avLst/>
          </a:prstGeom>
          <a:noFill/>
          <a:ln>
            <a:noFill/>
          </a:ln>
        </p:spPr>
      </p:pic>
      <p:cxnSp>
        <p:nvCxnSpPr>
          <p:cNvPr id="492" name="Shape 492"/>
          <p:cNvCxnSpPr/>
          <p:nvPr/>
        </p:nvCxnSpPr>
        <p:spPr>
          <a:xfrm>
            <a:off x="278790" y="4481810"/>
            <a:ext cx="8572862" cy="0"/>
          </a:xfrm>
          <a:prstGeom prst="straightConnector1">
            <a:avLst/>
          </a:prstGeom>
          <a:noFill/>
          <a:ln cap="flat" w="9525">
            <a:solidFill>
              <a:srgbClr val="808080"/>
            </a:solidFill>
            <a:prstDash val="solid"/>
            <a:round/>
            <a:headEnd len="med" w="med" type="none"/>
            <a:tailEnd len="med" w="med" type="none"/>
          </a:ln>
        </p:spPr>
      </p:cxnSp>
      <p:pic>
        <p:nvPicPr>
          <p:cNvPr id="493" name="Shape 493"/>
          <p:cNvPicPr preferRelativeResize="0"/>
          <p:nvPr/>
        </p:nvPicPr>
        <p:blipFill rotWithShape="1">
          <a:blip r:embed="rId5">
            <a:alphaModFix/>
          </a:blip>
          <a:srcRect b="0" l="0" r="0" t="0"/>
          <a:stretch/>
        </p:blipFill>
        <p:spPr>
          <a:xfrm>
            <a:off x="278797" y="4513673"/>
            <a:ext cx="2329275" cy="496475"/>
          </a:xfrm>
          <a:prstGeom prst="rect">
            <a:avLst/>
          </a:prstGeom>
          <a:noFill/>
          <a:ln>
            <a:noFill/>
          </a:ln>
        </p:spPr>
      </p:pic>
      <p:sp>
        <p:nvSpPr>
          <p:cNvPr id="494" name="Shape 494"/>
          <p:cNvSpPr/>
          <p:nvPr/>
        </p:nvSpPr>
        <p:spPr>
          <a:xfrm>
            <a:off x="467649" y="679429"/>
            <a:ext cx="8229600" cy="34163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de-DE" sz="1800" u="none" cap="none" strike="noStrike">
                <a:solidFill>
                  <a:srgbClr val="252727"/>
                </a:solidFill>
                <a:latin typeface="Arial"/>
                <a:ea typeface="Arial"/>
                <a:cs typeface="Arial"/>
                <a:sym typeface="Arial"/>
              </a:rPr>
              <a:t>On CSOs Awareness regarding FOI and Open Data</a:t>
            </a:r>
          </a:p>
          <a:p>
            <a:pPr indent="0" lvl="0" marL="0" marR="0" rtl="0" algn="l">
              <a:spcBef>
                <a:spcPts val="0"/>
              </a:spcBef>
              <a:buNone/>
            </a:pPr>
            <a:r>
              <a:t/>
            </a:r>
            <a:endParaRPr b="0" baseline="0" i="0" sz="1800" u="none" cap="none" strike="noStrike">
              <a:solidFill>
                <a:srgbClr val="252727"/>
              </a:solidFill>
              <a:latin typeface="Arial"/>
              <a:ea typeface="Arial"/>
              <a:cs typeface="Arial"/>
              <a:sym typeface="Arial"/>
            </a:endParaRPr>
          </a:p>
          <a:p>
            <a:pPr indent="0" lvl="0" marL="0" marR="0" rtl="0" algn="l">
              <a:spcBef>
                <a:spcPts val="0"/>
              </a:spcBef>
              <a:buSzPct val="25000"/>
              <a:buNone/>
            </a:pPr>
            <a:r>
              <a:rPr b="0" baseline="0" i="0" lang="de-DE" sz="1800" u="none" cap="none" strike="noStrike">
                <a:solidFill>
                  <a:srgbClr val="252727"/>
                </a:solidFill>
                <a:latin typeface="Arial"/>
                <a:ea typeface="Arial"/>
                <a:cs typeface="Arial"/>
                <a:sym typeface="Arial"/>
              </a:rPr>
              <a:t>•    While access to information  has improved for at least three (3) CSOs represented in the workshops, the majority of the CSOs in Banda Aceh have not exercised their right primarily because  of lack of awareness on how to exercise or avail of their right to information and the perception  that exercising it is cumbersome.</a:t>
            </a:r>
          </a:p>
          <a:p>
            <a:pPr indent="0" lvl="0" marL="0" marR="0" rtl="0" algn="l">
              <a:spcBef>
                <a:spcPts val="0"/>
              </a:spcBef>
              <a:buNone/>
            </a:pPr>
            <a:r>
              <a:t/>
            </a:r>
            <a:endParaRPr b="0" baseline="0" i="0" sz="1800" u="none" cap="none" strike="noStrike">
              <a:solidFill>
                <a:srgbClr val="252727"/>
              </a:solidFill>
              <a:latin typeface="Arial"/>
              <a:ea typeface="Arial"/>
              <a:cs typeface="Arial"/>
              <a:sym typeface="Arial"/>
            </a:endParaRPr>
          </a:p>
          <a:p>
            <a:pPr indent="0" lvl="0" marL="0" marR="0" rtl="0" algn="l">
              <a:spcBef>
                <a:spcPts val="0"/>
              </a:spcBef>
              <a:buSzPct val="25000"/>
              <a:buNone/>
            </a:pPr>
            <a:r>
              <a:rPr b="0" baseline="0" i="0" lang="de-DE" sz="1800" u="none" cap="none" strike="noStrike">
                <a:solidFill>
                  <a:srgbClr val="252727"/>
                </a:solidFill>
                <a:latin typeface="Arial"/>
                <a:ea typeface="Arial"/>
                <a:cs typeface="Arial"/>
                <a:sym typeface="Arial"/>
              </a:rPr>
              <a:t>•    There is low awareness on the part of CSOs regarding open data. They associate open data with  web applications. Only after an explanation of open data concepts were the participants able to see its value and how it complements with freedom of information.</a:t>
            </a:r>
          </a:p>
          <a:p>
            <a:pPr indent="0" lvl="0" marL="0" marR="0" rtl="0" algn="l">
              <a:spcBef>
                <a:spcPts val="0"/>
              </a:spcBef>
              <a:spcAft>
                <a:spcPts val="1200"/>
              </a:spcAft>
              <a:buNone/>
            </a:pPr>
            <a:r>
              <a:t/>
            </a:r>
            <a:endParaRPr b="0" baseline="0" i="0" sz="1400" u="none" cap="none" strike="noStrike">
              <a:solidFill>
                <a:srgbClr val="252727"/>
              </a:solidFill>
              <a:latin typeface="Arial"/>
              <a:ea typeface="Arial"/>
              <a:cs typeface="Arial"/>
              <a:sym typeface="Arial"/>
            </a:endParaRPr>
          </a:p>
        </p:txBody>
      </p:sp>
      <p:sp>
        <p:nvSpPr>
          <p:cNvPr id="495" name="Shape 495"/>
          <p:cNvSpPr txBox="1"/>
          <p:nvPr/>
        </p:nvSpPr>
        <p:spPr>
          <a:xfrm>
            <a:off x="467649" y="133350"/>
            <a:ext cx="8229600" cy="4332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0" baseline="0" i="0" lang="de-DE" sz="1400" u="none" cap="none" strike="noStrike">
                <a:solidFill>
                  <a:srgbClr val="000000"/>
                </a:solidFill>
                <a:latin typeface="Arial"/>
                <a:ea typeface="Arial"/>
                <a:cs typeface="Arial"/>
                <a:sym typeface="Arial"/>
              </a:rPr>
              <a:t>Lessons learned and steps moving forward</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9" name="Shape 499"/>
        <p:cNvGrpSpPr/>
        <p:nvPr/>
      </p:nvGrpSpPr>
      <p:grpSpPr>
        <a:xfrm>
          <a:off x="0" y="0"/>
          <a:ext cx="0" cy="0"/>
          <a:chOff x="0" y="0"/>
          <a:chExt cx="0" cy="0"/>
        </a:xfrm>
      </p:grpSpPr>
      <p:sp>
        <p:nvSpPr>
          <p:cNvPr id="500" name="Shape 500"/>
          <p:cNvSpPr/>
          <p:nvPr/>
        </p:nvSpPr>
        <p:spPr>
          <a:xfrm>
            <a:off x="381000" y="562033"/>
            <a:ext cx="8316249" cy="3754874"/>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de-DE" sz="1800" u="none" cap="none" strike="noStrike">
                <a:solidFill>
                  <a:srgbClr val="252727"/>
                </a:solidFill>
                <a:latin typeface="Arial"/>
                <a:ea typeface="Arial"/>
                <a:cs typeface="Arial"/>
                <a:sym typeface="Arial"/>
              </a:rPr>
              <a:t>On Government’s Attitude towards FOI and Open Data</a:t>
            </a:r>
          </a:p>
          <a:p>
            <a:pPr indent="0" lvl="0" marL="0" marR="0" rtl="0" algn="l">
              <a:spcBef>
                <a:spcPts val="0"/>
              </a:spcBef>
              <a:buNone/>
            </a:pPr>
            <a:r>
              <a:t/>
            </a:r>
            <a:endParaRPr b="0" baseline="0" i="0" sz="1800" u="none" cap="none" strike="noStrike">
              <a:solidFill>
                <a:srgbClr val="252727"/>
              </a:solidFill>
              <a:latin typeface="Arial"/>
              <a:ea typeface="Arial"/>
              <a:cs typeface="Arial"/>
              <a:sym typeface="Arial"/>
            </a:endParaRPr>
          </a:p>
          <a:p>
            <a:pPr indent="0" lvl="0" marL="0" marR="0" rtl="0" algn="l">
              <a:spcBef>
                <a:spcPts val="0"/>
              </a:spcBef>
              <a:buSzPct val="25000"/>
              <a:buNone/>
            </a:pPr>
            <a:r>
              <a:rPr b="0" baseline="0" i="0" lang="de-DE" sz="1800" u="none" cap="none" strike="noStrike">
                <a:solidFill>
                  <a:srgbClr val="252727"/>
                </a:solidFill>
                <a:latin typeface="Arial"/>
                <a:ea typeface="Arial"/>
                <a:cs typeface="Arial"/>
                <a:sym typeface="Arial"/>
              </a:rPr>
              <a:t>•   The key to the success of the project was the commitment of local government leaders. Had government leaders not expressed commitment to proactively disclose data and had their staff trained in to do so, the CSO workshop, the main intention of the project, would not have happened.</a:t>
            </a:r>
          </a:p>
          <a:p>
            <a:pPr indent="0" lvl="0" marL="0" marR="0" rtl="0" algn="l">
              <a:spcBef>
                <a:spcPts val="0"/>
              </a:spcBef>
              <a:buNone/>
            </a:pPr>
            <a:r>
              <a:t/>
            </a:r>
            <a:endParaRPr b="1" baseline="0" i="0" sz="1400" u="none" cap="none" strike="noStrike">
              <a:solidFill>
                <a:srgbClr val="252727"/>
              </a:solidFill>
              <a:latin typeface="Arial"/>
              <a:ea typeface="Arial"/>
              <a:cs typeface="Arial"/>
              <a:sym typeface="Arial"/>
            </a:endParaRPr>
          </a:p>
          <a:p>
            <a:pPr indent="0" lvl="0" marL="0" marR="0" rtl="0" algn="l">
              <a:spcBef>
                <a:spcPts val="0"/>
              </a:spcBef>
              <a:buSzPct val="25000"/>
              <a:buNone/>
            </a:pPr>
            <a:r>
              <a:rPr b="0" baseline="0" i="0" lang="de-DE" sz="1400" u="none" cap="none" strike="noStrike">
                <a:solidFill>
                  <a:srgbClr val="252727"/>
                </a:solidFill>
                <a:latin typeface="Arial"/>
                <a:ea typeface="Arial"/>
                <a:cs typeface="Arial"/>
                <a:sym typeface="Arial"/>
              </a:rPr>
              <a:t>•    Civil servants see the value of sharing information to the public. Most of them expressed the commitment that if CSOs will ask for specific information, for as long as these are available, they will provide it.</a:t>
            </a:r>
          </a:p>
          <a:p>
            <a:pPr indent="0" lvl="0" marL="0" marR="0" rtl="0" algn="l">
              <a:spcBef>
                <a:spcPts val="0"/>
              </a:spcBef>
              <a:buNone/>
            </a:pPr>
            <a:r>
              <a:t/>
            </a:r>
            <a:endParaRPr b="0" baseline="0" i="0" sz="1800" u="none" cap="none" strike="noStrike">
              <a:solidFill>
                <a:srgbClr val="252727"/>
              </a:solidFill>
              <a:latin typeface="Arial"/>
              <a:ea typeface="Arial"/>
              <a:cs typeface="Arial"/>
              <a:sym typeface="Arial"/>
            </a:endParaRPr>
          </a:p>
          <a:p>
            <a:pPr indent="0" lvl="0" marL="0" marR="0" rtl="0" algn="l">
              <a:spcBef>
                <a:spcPts val="0"/>
              </a:spcBef>
              <a:buSzPct val="25000"/>
              <a:buNone/>
            </a:pPr>
            <a:r>
              <a:rPr b="0" baseline="0" i="0" lang="de-DE" sz="1400" u="none" cap="none" strike="noStrike">
                <a:solidFill>
                  <a:srgbClr val="252727"/>
                </a:solidFill>
                <a:latin typeface="Arial"/>
                <a:ea typeface="Arial"/>
                <a:cs typeface="Arial"/>
                <a:sym typeface="Arial"/>
              </a:rPr>
              <a:t>•    However,  while there is interest in proactively disclosing  information to  the public, there is also a certain degree of apprehension in opening up data. Civil servants are afraid that the data would fall into the wrong hands, that it could be misused, and that those having access to it could modify the data to the disadvantage of government.</a:t>
            </a:r>
          </a:p>
        </p:txBody>
      </p:sp>
      <p:sp>
        <p:nvSpPr>
          <p:cNvPr id="501" name="Shape 501"/>
          <p:cNvSpPr txBox="1"/>
          <p:nvPr/>
        </p:nvSpPr>
        <p:spPr>
          <a:xfrm>
            <a:off x="467649" y="133350"/>
            <a:ext cx="8229600" cy="4332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0" baseline="0" i="0" lang="de-DE" sz="1400" u="none" cap="none" strike="noStrike">
                <a:solidFill>
                  <a:srgbClr val="000000"/>
                </a:solidFill>
                <a:latin typeface="Arial"/>
                <a:ea typeface="Arial"/>
                <a:cs typeface="Arial"/>
                <a:sym typeface="Arial"/>
              </a:rPr>
              <a:t>Lessons learned and steps moving forward</a:t>
            </a:r>
          </a:p>
        </p:txBody>
      </p:sp>
      <p:pic>
        <p:nvPicPr>
          <p:cNvPr id="502" name="Shape 502"/>
          <p:cNvPicPr preferRelativeResize="0"/>
          <p:nvPr/>
        </p:nvPicPr>
        <p:blipFill rotWithShape="1">
          <a:blip r:embed="rId3">
            <a:alphaModFix/>
          </a:blip>
          <a:srcRect b="0" l="0" r="0" t="0"/>
          <a:stretch/>
        </p:blipFill>
        <p:spPr>
          <a:xfrm>
            <a:off x="2762775" y="4617475"/>
            <a:ext cx="1274309" cy="352798"/>
          </a:xfrm>
          <a:prstGeom prst="rect">
            <a:avLst/>
          </a:prstGeom>
          <a:noFill/>
          <a:ln>
            <a:noFill/>
          </a:ln>
        </p:spPr>
      </p:pic>
      <p:pic>
        <p:nvPicPr>
          <p:cNvPr id="503" name="Shape 503"/>
          <p:cNvPicPr preferRelativeResize="0"/>
          <p:nvPr/>
        </p:nvPicPr>
        <p:blipFill rotWithShape="1">
          <a:blip r:embed="rId4">
            <a:alphaModFix/>
          </a:blip>
          <a:srcRect b="0" l="0" r="0" t="0"/>
          <a:stretch/>
        </p:blipFill>
        <p:spPr>
          <a:xfrm>
            <a:off x="4114800" y="4552950"/>
            <a:ext cx="1322943" cy="510717"/>
          </a:xfrm>
          <a:prstGeom prst="rect">
            <a:avLst/>
          </a:prstGeom>
          <a:noFill/>
          <a:ln>
            <a:noFill/>
          </a:ln>
        </p:spPr>
      </p:pic>
      <p:cxnSp>
        <p:nvCxnSpPr>
          <p:cNvPr id="504" name="Shape 504"/>
          <p:cNvCxnSpPr/>
          <p:nvPr/>
        </p:nvCxnSpPr>
        <p:spPr>
          <a:xfrm>
            <a:off x="278790" y="4481810"/>
            <a:ext cx="8572862" cy="0"/>
          </a:xfrm>
          <a:prstGeom prst="straightConnector1">
            <a:avLst/>
          </a:prstGeom>
          <a:noFill/>
          <a:ln cap="flat" w="9525">
            <a:solidFill>
              <a:srgbClr val="808080"/>
            </a:solidFill>
            <a:prstDash val="solid"/>
            <a:round/>
            <a:headEnd len="med" w="med" type="none"/>
            <a:tailEnd len="med" w="med" type="none"/>
          </a:ln>
        </p:spPr>
      </p:cxnSp>
      <p:pic>
        <p:nvPicPr>
          <p:cNvPr id="505" name="Shape 505"/>
          <p:cNvPicPr preferRelativeResize="0"/>
          <p:nvPr/>
        </p:nvPicPr>
        <p:blipFill rotWithShape="1">
          <a:blip r:embed="rId5">
            <a:alphaModFix/>
          </a:blip>
          <a:srcRect b="0" l="0" r="0" t="0"/>
          <a:stretch/>
        </p:blipFill>
        <p:spPr>
          <a:xfrm>
            <a:off x="278797" y="4513673"/>
            <a:ext cx="2329275" cy="496475"/>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9" name="Shape 509"/>
        <p:cNvGrpSpPr/>
        <p:nvPr/>
      </p:nvGrpSpPr>
      <p:grpSpPr>
        <a:xfrm>
          <a:off x="0" y="0"/>
          <a:ext cx="0" cy="0"/>
          <a:chOff x="0" y="0"/>
          <a:chExt cx="0" cy="0"/>
        </a:xfrm>
      </p:grpSpPr>
      <p:sp>
        <p:nvSpPr>
          <p:cNvPr id="510" name="Shape 510"/>
          <p:cNvSpPr txBox="1"/>
          <p:nvPr/>
        </p:nvSpPr>
        <p:spPr>
          <a:xfrm>
            <a:off x="924850" y="867150"/>
            <a:ext cx="7152349" cy="3000000"/>
          </a:xfrm>
          <a:prstGeom prst="rect">
            <a:avLst/>
          </a:prstGeom>
          <a:noFill/>
          <a:ln>
            <a:noFill/>
          </a:ln>
        </p:spPr>
        <p:txBody>
          <a:bodyPr anchorCtr="0" anchor="ctr" bIns="91425" lIns="91425" rIns="91425" tIns="91425">
            <a:noAutofit/>
          </a:bodyPr>
          <a:lstStyle/>
          <a:p>
            <a:pPr indent="0" lvl="0" marL="0" marR="0" rtl="0" algn="l">
              <a:spcBef>
                <a:spcPts val="0"/>
              </a:spcBef>
              <a:buSzPct val="25000"/>
              <a:buNone/>
            </a:pPr>
            <a:r>
              <a:rPr b="0" baseline="0" i="0" lang="de-DE" sz="1800" u="none" cap="none" strike="noStrike">
                <a:solidFill>
                  <a:srgbClr val="252727"/>
                </a:solidFill>
                <a:latin typeface="Arial"/>
                <a:ea typeface="Arial"/>
                <a:cs typeface="Arial"/>
                <a:sym typeface="Arial"/>
              </a:rPr>
              <a:t>Open data </a:t>
            </a:r>
            <a:r>
              <a:rPr b="1" baseline="0" i="0" lang="de-DE" sz="1800" u="none" cap="none" strike="noStrike">
                <a:solidFill>
                  <a:srgbClr val="252727"/>
                </a:solidFill>
                <a:latin typeface="Arial"/>
                <a:ea typeface="Arial"/>
                <a:cs typeface="Arial"/>
                <a:sym typeface="Arial"/>
              </a:rPr>
              <a:t>allowed for objective and informed discussions between groups</a:t>
            </a:r>
            <a:r>
              <a:rPr b="0" baseline="0" i="0" lang="de-DE" sz="1800" u="none" cap="none" strike="noStrike">
                <a:solidFill>
                  <a:srgbClr val="252727"/>
                </a:solidFill>
                <a:latin typeface="Arial"/>
                <a:ea typeface="Arial"/>
                <a:cs typeface="Arial"/>
                <a:sym typeface="Arial"/>
              </a:rPr>
              <a:t>, with better understanding from both sides about their challenges and issues faced.</a:t>
            </a:r>
          </a:p>
          <a:p>
            <a:pPr indent="0" lvl="0" marL="0" marR="0" rtl="0" algn="l">
              <a:spcBef>
                <a:spcPts val="0"/>
              </a:spcBef>
              <a:buNone/>
            </a:pPr>
            <a:r>
              <a:t/>
            </a:r>
            <a:endParaRPr b="0" baseline="0" i="0" sz="1800" u="none" cap="none" strike="noStrike">
              <a:solidFill>
                <a:srgbClr val="252727"/>
              </a:solidFill>
              <a:latin typeface="Arial"/>
              <a:ea typeface="Arial"/>
              <a:cs typeface="Arial"/>
              <a:sym typeface="Arial"/>
            </a:endParaRPr>
          </a:p>
          <a:p>
            <a:pPr indent="0" lvl="0" marL="0" marR="0" rtl="0" algn="l">
              <a:spcBef>
                <a:spcPts val="0"/>
              </a:spcBef>
              <a:buNone/>
            </a:pPr>
            <a:r>
              <a:t/>
            </a:r>
            <a:endParaRPr b="0" baseline="0" i="0" sz="1800" u="none" cap="none" strike="noStrike">
              <a:solidFill>
                <a:srgbClr val="252727"/>
              </a:solidFill>
              <a:latin typeface="Arial"/>
              <a:ea typeface="Arial"/>
              <a:cs typeface="Arial"/>
              <a:sym typeface="Arial"/>
            </a:endParaRPr>
          </a:p>
          <a:p>
            <a:pPr indent="0" lvl="0" marL="0" marR="0" rtl="0" algn="l">
              <a:spcBef>
                <a:spcPts val="0"/>
              </a:spcBef>
              <a:buSzPct val="25000"/>
              <a:buNone/>
            </a:pPr>
            <a:r>
              <a:rPr b="0" baseline="0" i="0" lang="de-DE" sz="1800" u="none" cap="none" strike="noStrike">
                <a:solidFill>
                  <a:srgbClr val="252727"/>
                </a:solidFill>
                <a:latin typeface="Arial"/>
                <a:ea typeface="Arial"/>
                <a:cs typeface="Arial"/>
                <a:sym typeface="Arial"/>
              </a:rPr>
              <a:t>With data supply informed by actual data needs and priorities of intermediaries and users, </a:t>
            </a:r>
            <a:r>
              <a:rPr b="1" baseline="0" i="0" lang="de-DE" sz="1800" u="none" cap="none" strike="noStrike">
                <a:solidFill>
                  <a:srgbClr val="252727"/>
                </a:solidFill>
                <a:latin typeface="Arial"/>
                <a:ea typeface="Arial"/>
                <a:cs typeface="Arial"/>
                <a:sym typeface="Arial"/>
              </a:rPr>
              <a:t>an uptake of the data is ensured</a:t>
            </a:r>
            <a:r>
              <a:rPr b="0" baseline="0" i="0" lang="de-DE" sz="1800" u="none" cap="none" strike="noStrike">
                <a:solidFill>
                  <a:srgbClr val="252727"/>
                </a:solidFill>
                <a:latin typeface="Arial"/>
                <a:ea typeface="Arial"/>
                <a:cs typeface="Arial"/>
                <a:sym typeface="Arial"/>
              </a:rPr>
              <a:t>.</a:t>
            </a:r>
          </a:p>
        </p:txBody>
      </p:sp>
      <p:sp>
        <p:nvSpPr>
          <p:cNvPr id="511" name="Shape 511"/>
          <p:cNvSpPr txBox="1"/>
          <p:nvPr>
            <p:ph type="title"/>
          </p:nvPr>
        </p:nvSpPr>
        <p:spPr>
          <a:xfrm>
            <a:off x="467649" y="133350"/>
            <a:ext cx="8229600" cy="433200"/>
          </a:xfrm>
          <a:prstGeom prst="rect">
            <a:avLst/>
          </a:prstGeom>
          <a:noFill/>
          <a:ln>
            <a:noFill/>
          </a:ln>
        </p:spPr>
        <p:txBody>
          <a:bodyPr anchorCtr="0" anchor="t" bIns="91425" lIns="91425" rIns="91425" tIns="91425">
            <a:noAutofit/>
          </a:bodyPr>
          <a:lstStyle/>
          <a:p>
            <a:pPr indent="0" lvl="0" marL="0" marR="0" rtl="0" algn="ctr">
              <a:spcBef>
                <a:spcPts val="0"/>
              </a:spcBef>
              <a:buClr>
                <a:srgbClr val="000000"/>
              </a:buClr>
              <a:buSzPct val="25000"/>
              <a:buFont typeface="Arial"/>
              <a:buNone/>
            </a:pPr>
            <a:r>
              <a:rPr b="0" baseline="0" i="0" lang="de-DE" sz="1400" u="none" cap="none" strike="noStrike">
                <a:solidFill>
                  <a:srgbClr val="000000"/>
                </a:solidFill>
                <a:latin typeface="Arial"/>
                <a:ea typeface="Arial"/>
                <a:cs typeface="Arial"/>
                <a:sym typeface="Arial"/>
              </a:rPr>
              <a:t>Lessons learned and steps moving forward</a:t>
            </a:r>
          </a:p>
        </p:txBody>
      </p:sp>
      <p:pic>
        <p:nvPicPr>
          <p:cNvPr id="512" name="Shape 512"/>
          <p:cNvPicPr preferRelativeResize="0"/>
          <p:nvPr/>
        </p:nvPicPr>
        <p:blipFill rotWithShape="1">
          <a:blip r:embed="rId3">
            <a:alphaModFix/>
          </a:blip>
          <a:srcRect b="0" l="0" r="0" t="0"/>
          <a:stretch/>
        </p:blipFill>
        <p:spPr>
          <a:xfrm>
            <a:off x="2762775" y="4617475"/>
            <a:ext cx="1274309" cy="352798"/>
          </a:xfrm>
          <a:prstGeom prst="rect">
            <a:avLst/>
          </a:prstGeom>
          <a:noFill/>
          <a:ln>
            <a:noFill/>
          </a:ln>
        </p:spPr>
      </p:pic>
      <p:pic>
        <p:nvPicPr>
          <p:cNvPr id="513" name="Shape 513"/>
          <p:cNvPicPr preferRelativeResize="0"/>
          <p:nvPr/>
        </p:nvPicPr>
        <p:blipFill rotWithShape="1">
          <a:blip r:embed="rId4">
            <a:alphaModFix/>
          </a:blip>
          <a:srcRect b="0" l="0" r="0" t="0"/>
          <a:stretch/>
        </p:blipFill>
        <p:spPr>
          <a:xfrm>
            <a:off x="4114800" y="4552950"/>
            <a:ext cx="1322943" cy="510717"/>
          </a:xfrm>
          <a:prstGeom prst="rect">
            <a:avLst/>
          </a:prstGeom>
          <a:noFill/>
          <a:ln>
            <a:noFill/>
          </a:ln>
        </p:spPr>
      </p:pic>
      <p:cxnSp>
        <p:nvCxnSpPr>
          <p:cNvPr id="514" name="Shape 514"/>
          <p:cNvCxnSpPr/>
          <p:nvPr/>
        </p:nvCxnSpPr>
        <p:spPr>
          <a:xfrm>
            <a:off x="278790" y="4481810"/>
            <a:ext cx="8572862" cy="0"/>
          </a:xfrm>
          <a:prstGeom prst="straightConnector1">
            <a:avLst/>
          </a:prstGeom>
          <a:noFill/>
          <a:ln cap="flat" w="9525">
            <a:solidFill>
              <a:srgbClr val="808080"/>
            </a:solidFill>
            <a:prstDash val="solid"/>
            <a:round/>
            <a:headEnd len="med" w="med" type="none"/>
            <a:tailEnd len="med" w="med" type="none"/>
          </a:ln>
        </p:spPr>
      </p:cxnSp>
      <p:pic>
        <p:nvPicPr>
          <p:cNvPr id="515" name="Shape 515"/>
          <p:cNvPicPr preferRelativeResize="0"/>
          <p:nvPr/>
        </p:nvPicPr>
        <p:blipFill rotWithShape="1">
          <a:blip r:embed="rId5">
            <a:alphaModFix/>
          </a:blip>
          <a:srcRect b="0" l="0" r="0" t="0"/>
          <a:stretch/>
        </p:blipFill>
        <p:spPr>
          <a:xfrm>
            <a:off x="278797" y="4513673"/>
            <a:ext cx="2329275" cy="496475"/>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9" name="Shape 519"/>
        <p:cNvGrpSpPr/>
        <p:nvPr/>
      </p:nvGrpSpPr>
      <p:grpSpPr>
        <a:xfrm>
          <a:off x="0" y="0"/>
          <a:ext cx="0" cy="0"/>
          <a:chOff x="0" y="0"/>
          <a:chExt cx="0" cy="0"/>
        </a:xfrm>
      </p:grpSpPr>
      <p:sp>
        <p:nvSpPr>
          <p:cNvPr id="520" name="Shape 520"/>
          <p:cNvSpPr txBox="1"/>
          <p:nvPr/>
        </p:nvSpPr>
        <p:spPr>
          <a:xfrm>
            <a:off x="2514600" y="766197"/>
            <a:ext cx="6324600" cy="3253351"/>
          </a:xfrm>
          <a:prstGeom prst="rect">
            <a:avLst/>
          </a:prstGeom>
          <a:noFill/>
          <a:ln>
            <a:noFill/>
          </a:ln>
        </p:spPr>
        <p:txBody>
          <a:bodyPr anchorCtr="0" anchor="ctr" bIns="91425" lIns="91425" rIns="91425" tIns="91425">
            <a:noAutofit/>
          </a:bodyPr>
          <a:lstStyle/>
          <a:p>
            <a:pPr indent="0" lvl="0" marL="0" marR="0" rtl="0" algn="l">
              <a:lnSpc>
                <a:spcPct val="115000"/>
              </a:lnSpc>
              <a:spcBef>
                <a:spcPts val="0"/>
              </a:spcBef>
              <a:buSzPct val="25000"/>
              <a:buNone/>
            </a:pPr>
            <a:r>
              <a:rPr b="1" baseline="0" i="0" lang="de-DE" sz="1800" u="none" cap="none" strike="noStrike">
                <a:solidFill>
                  <a:schemeClr val="dk1"/>
                </a:solidFill>
                <a:latin typeface="Arial"/>
                <a:ea typeface="Arial"/>
                <a:cs typeface="Arial"/>
                <a:sym typeface="Arial"/>
              </a:rPr>
              <a:t>Unintended outcome:</a:t>
            </a:r>
            <a:r>
              <a:rPr b="0" baseline="0" i="0" lang="de-DE" sz="1800" u="none" cap="none" strike="noStrike">
                <a:solidFill>
                  <a:schemeClr val="dk1"/>
                </a:solidFill>
                <a:latin typeface="Arial"/>
                <a:ea typeface="Arial"/>
                <a:cs typeface="Arial"/>
                <a:sym typeface="Arial"/>
              </a:rPr>
              <a:t> </a:t>
            </a:r>
          </a:p>
          <a:p>
            <a:pPr indent="0" lvl="0" marL="0" marR="0" rtl="0" algn="l">
              <a:lnSpc>
                <a:spcPct val="115000"/>
              </a:lnSpc>
              <a:spcBef>
                <a:spcPts val="0"/>
              </a:spcBef>
              <a:buSzPct val="25000"/>
              <a:buNone/>
            </a:pPr>
            <a:r>
              <a:rPr b="0" baseline="0" i="0" lang="de-DE" sz="1800" u="none" cap="none" strike="noStrike">
                <a:solidFill>
                  <a:schemeClr val="dk1"/>
                </a:solidFill>
                <a:latin typeface="Arial"/>
                <a:ea typeface="Arial"/>
                <a:cs typeface="Arial"/>
                <a:sym typeface="Arial"/>
              </a:rPr>
              <a:t>The project prompted other agencies in Banda Aceh to release data as well, accessible online.</a:t>
            </a:r>
          </a:p>
          <a:p>
            <a:pPr indent="0" lvl="0" marL="0" marR="0" rtl="0" algn="l">
              <a:lnSpc>
                <a:spcPct val="115000"/>
              </a:lnSpc>
              <a:spcBef>
                <a:spcPts val="0"/>
              </a:spcBef>
              <a:buNone/>
            </a:pPr>
            <a:r>
              <a:t/>
            </a:r>
            <a:endParaRPr b="0" baseline="0" i="0" sz="1400" u="none" cap="none" strike="noStrike">
              <a:solidFill>
                <a:schemeClr val="dk1"/>
              </a:solidFill>
              <a:latin typeface="Arial"/>
              <a:ea typeface="Arial"/>
              <a:cs typeface="Arial"/>
              <a:sym typeface="Arial"/>
            </a:endParaRPr>
          </a:p>
          <a:p>
            <a:pPr indent="0" lvl="0" marL="0" marR="0" rtl="0" algn="l">
              <a:lnSpc>
                <a:spcPct val="115000"/>
              </a:lnSpc>
              <a:spcBef>
                <a:spcPts val="0"/>
              </a:spcBef>
              <a:buSzPct val="25000"/>
              <a:buNone/>
            </a:pPr>
            <a:r>
              <a:rPr b="0" baseline="0" i="0" lang="de-DE" sz="1400" u="sng" cap="none" strike="noStrike">
                <a:solidFill>
                  <a:schemeClr val="hlink"/>
                </a:solidFill>
                <a:latin typeface="Arial"/>
                <a:ea typeface="Arial"/>
                <a:cs typeface="Arial"/>
                <a:sym typeface="Arial"/>
                <a:hlinkClick r:id="rId3"/>
              </a:rPr>
              <a:t>http://data.bandaacehkota.info/group/dishubkominfo-banda-aceh</a:t>
            </a:r>
          </a:p>
          <a:p>
            <a:pPr indent="0" lvl="0" marL="0" marR="0" rtl="0" algn="l">
              <a:lnSpc>
                <a:spcPct val="115000"/>
              </a:lnSpc>
              <a:spcBef>
                <a:spcPts val="0"/>
              </a:spcBef>
              <a:buNone/>
            </a:pPr>
            <a:r>
              <a:t/>
            </a:r>
            <a:endParaRPr b="0" baseline="0" i="0" sz="1400" u="sng" cap="none" strike="noStrike">
              <a:solidFill>
                <a:schemeClr val="hlink"/>
              </a:solidFill>
              <a:latin typeface="Arial"/>
              <a:ea typeface="Arial"/>
              <a:cs typeface="Arial"/>
              <a:sym typeface="Arial"/>
              <a:hlinkClick r:id="rId4"/>
            </a:endParaRPr>
          </a:p>
          <a:p>
            <a:pPr indent="0" lvl="0" marL="0" marR="0" rtl="0" algn="l">
              <a:lnSpc>
                <a:spcPct val="115000"/>
              </a:lnSpc>
              <a:spcBef>
                <a:spcPts val="0"/>
              </a:spcBef>
              <a:buSzPct val="25000"/>
              <a:buNone/>
            </a:pPr>
            <a:r>
              <a:rPr b="0" baseline="0" i="0" lang="de-DE" sz="1400" u="none" cap="none" strike="noStrike">
                <a:solidFill>
                  <a:schemeClr val="dk1"/>
                </a:solidFill>
                <a:latin typeface="Arial"/>
                <a:ea typeface="Arial"/>
                <a:cs typeface="Arial"/>
                <a:sym typeface="Arial"/>
              </a:rPr>
              <a:t>This Open Data site is growing very rapidly providing data, not only from the education sector but also other sectors, such as transportation, broadcast media outlets and internet cafe. The data contained also follow global standards, as .csv format it will be easier to use the public and the media in putting it back together as a report or news that will be presented to the public, particularly the policy makers.</a:t>
            </a:r>
          </a:p>
        </p:txBody>
      </p:sp>
      <p:pic>
        <p:nvPicPr>
          <p:cNvPr id="521" name="Shape 521"/>
          <p:cNvPicPr preferRelativeResize="0"/>
          <p:nvPr/>
        </p:nvPicPr>
        <p:blipFill rotWithShape="1">
          <a:blip r:embed="rId5">
            <a:alphaModFix/>
          </a:blip>
          <a:srcRect b="18092" l="0" r="0" t="0"/>
          <a:stretch/>
        </p:blipFill>
        <p:spPr>
          <a:xfrm>
            <a:off x="228600" y="133350"/>
            <a:ext cx="2286000" cy="2309248"/>
          </a:xfrm>
          <a:prstGeom prst="rect">
            <a:avLst/>
          </a:prstGeom>
          <a:noFill/>
          <a:ln>
            <a:noFill/>
          </a:ln>
        </p:spPr>
      </p:pic>
      <p:sp>
        <p:nvSpPr>
          <p:cNvPr id="522" name="Shape 522"/>
          <p:cNvSpPr txBox="1"/>
          <p:nvPr>
            <p:ph type="title"/>
          </p:nvPr>
        </p:nvSpPr>
        <p:spPr>
          <a:xfrm>
            <a:off x="467649" y="133350"/>
            <a:ext cx="8229600" cy="433200"/>
          </a:xfrm>
          <a:prstGeom prst="rect">
            <a:avLst/>
          </a:prstGeom>
          <a:noFill/>
          <a:ln>
            <a:noFill/>
          </a:ln>
        </p:spPr>
        <p:txBody>
          <a:bodyPr anchorCtr="0" anchor="t" bIns="91425" lIns="91425" rIns="91425" tIns="91425">
            <a:noAutofit/>
          </a:bodyPr>
          <a:lstStyle/>
          <a:p>
            <a:pPr indent="0" lvl="0" marL="0" marR="0" rtl="0" algn="ctr">
              <a:spcBef>
                <a:spcPts val="0"/>
              </a:spcBef>
              <a:buClr>
                <a:srgbClr val="000000"/>
              </a:buClr>
              <a:buSzPct val="25000"/>
              <a:buFont typeface="Arial"/>
              <a:buNone/>
            </a:pPr>
            <a:r>
              <a:rPr b="0" baseline="0" i="0" lang="de-DE" sz="1400" u="none" cap="none" strike="noStrike">
                <a:solidFill>
                  <a:srgbClr val="000000"/>
                </a:solidFill>
                <a:latin typeface="Arial"/>
                <a:ea typeface="Arial"/>
                <a:cs typeface="Arial"/>
                <a:sym typeface="Arial"/>
              </a:rPr>
              <a:t>Lessons learned and steps moving forward</a:t>
            </a:r>
          </a:p>
        </p:txBody>
      </p:sp>
      <p:pic>
        <p:nvPicPr>
          <p:cNvPr id="523" name="Shape 523"/>
          <p:cNvPicPr preferRelativeResize="0"/>
          <p:nvPr/>
        </p:nvPicPr>
        <p:blipFill rotWithShape="1">
          <a:blip r:embed="rId6">
            <a:alphaModFix/>
          </a:blip>
          <a:srcRect b="0" l="0" r="0" t="0"/>
          <a:stretch/>
        </p:blipFill>
        <p:spPr>
          <a:xfrm>
            <a:off x="2762775" y="4617475"/>
            <a:ext cx="1274309" cy="352798"/>
          </a:xfrm>
          <a:prstGeom prst="rect">
            <a:avLst/>
          </a:prstGeom>
          <a:noFill/>
          <a:ln>
            <a:noFill/>
          </a:ln>
        </p:spPr>
      </p:pic>
      <p:pic>
        <p:nvPicPr>
          <p:cNvPr id="524" name="Shape 524"/>
          <p:cNvPicPr preferRelativeResize="0"/>
          <p:nvPr/>
        </p:nvPicPr>
        <p:blipFill rotWithShape="1">
          <a:blip r:embed="rId7">
            <a:alphaModFix/>
          </a:blip>
          <a:srcRect b="0" l="0" r="0" t="0"/>
          <a:stretch/>
        </p:blipFill>
        <p:spPr>
          <a:xfrm>
            <a:off x="4114800" y="4552950"/>
            <a:ext cx="1322943" cy="510717"/>
          </a:xfrm>
          <a:prstGeom prst="rect">
            <a:avLst/>
          </a:prstGeom>
          <a:noFill/>
          <a:ln>
            <a:noFill/>
          </a:ln>
        </p:spPr>
      </p:pic>
      <p:cxnSp>
        <p:nvCxnSpPr>
          <p:cNvPr id="525" name="Shape 525"/>
          <p:cNvCxnSpPr/>
          <p:nvPr/>
        </p:nvCxnSpPr>
        <p:spPr>
          <a:xfrm>
            <a:off x="278790" y="4481810"/>
            <a:ext cx="8572862" cy="0"/>
          </a:xfrm>
          <a:prstGeom prst="straightConnector1">
            <a:avLst/>
          </a:prstGeom>
          <a:noFill/>
          <a:ln cap="flat" w="9525">
            <a:solidFill>
              <a:srgbClr val="808080"/>
            </a:solidFill>
            <a:prstDash val="solid"/>
            <a:round/>
            <a:headEnd len="med" w="med" type="none"/>
            <a:tailEnd len="med" w="med" type="none"/>
          </a:ln>
        </p:spPr>
      </p:cxnSp>
      <p:pic>
        <p:nvPicPr>
          <p:cNvPr id="526" name="Shape 526"/>
          <p:cNvPicPr preferRelativeResize="0"/>
          <p:nvPr/>
        </p:nvPicPr>
        <p:blipFill rotWithShape="1">
          <a:blip r:embed="rId8">
            <a:alphaModFix/>
          </a:blip>
          <a:srcRect b="0" l="0" r="0" t="0"/>
          <a:stretch/>
        </p:blipFill>
        <p:spPr>
          <a:xfrm>
            <a:off x="278797" y="4513673"/>
            <a:ext cx="2329275" cy="496475"/>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0" name="Shape 530"/>
        <p:cNvGrpSpPr/>
        <p:nvPr/>
      </p:nvGrpSpPr>
      <p:grpSpPr>
        <a:xfrm>
          <a:off x="0" y="0"/>
          <a:ext cx="0" cy="0"/>
          <a:chOff x="0" y="0"/>
          <a:chExt cx="0" cy="0"/>
        </a:xfrm>
      </p:grpSpPr>
      <p:pic>
        <p:nvPicPr>
          <p:cNvPr id="531" name="Shape 531"/>
          <p:cNvPicPr preferRelativeResize="0"/>
          <p:nvPr/>
        </p:nvPicPr>
        <p:blipFill rotWithShape="1">
          <a:blip r:embed="rId3">
            <a:alphaModFix/>
          </a:blip>
          <a:srcRect b="0" l="0" r="0" t="0"/>
          <a:stretch/>
        </p:blipFill>
        <p:spPr>
          <a:xfrm>
            <a:off x="2762775" y="4617475"/>
            <a:ext cx="1274309" cy="352798"/>
          </a:xfrm>
          <a:prstGeom prst="rect">
            <a:avLst/>
          </a:prstGeom>
          <a:noFill/>
          <a:ln>
            <a:noFill/>
          </a:ln>
        </p:spPr>
      </p:pic>
      <p:pic>
        <p:nvPicPr>
          <p:cNvPr id="532" name="Shape 532"/>
          <p:cNvPicPr preferRelativeResize="0"/>
          <p:nvPr/>
        </p:nvPicPr>
        <p:blipFill rotWithShape="1">
          <a:blip r:embed="rId4">
            <a:alphaModFix/>
          </a:blip>
          <a:srcRect b="0" l="0" r="0" t="0"/>
          <a:stretch/>
        </p:blipFill>
        <p:spPr>
          <a:xfrm>
            <a:off x="4114800" y="4552950"/>
            <a:ext cx="1322943" cy="510717"/>
          </a:xfrm>
          <a:prstGeom prst="rect">
            <a:avLst/>
          </a:prstGeom>
          <a:noFill/>
          <a:ln>
            <a:noFill/>
          </a:ln>
        </p:spPr>
      </p:pic>
      <p:cxnSp>
        <p:nvCxnSpPr>
          <p:cNvPr id="533" name="Shape 533"/>
          <p:cNvCxnSpPr/>
          <p:nvPr/>
        </p:nvCxnSpPr>
        <p:spPr>
          <a:xfrm>
            <a:off x="278790" y="4481810"/>
            <a:ext cx="8572862" cy="0"/>
          </a:xfrm>
          <a:prstGeom prst="straightConnector1">
            <a:avLst/>
          </a:prstGeom>
          <a:noFill/>
          <a:ln cap="flat" w="9525">
            <a:solidFill>
              <a:srgbClr val="808080"/>
            </a:solidFill>
            <a:prstDash val="solid"/>
            <a:round/>
            <a:headEnd len="med" w="med" type="none"/>
            <a:tailEnd len="med" w="med" type="none"/>
          </a:ln>
        </p:spPr>
      </p:cxnSp>
      <p:pic>
        <p:nvPicPr>
          <p:cNvPr id="534" name="Shape 534"/>
          <p:cNvPicPr preferRelativeResize="0"/>
          <p:nvPr/>
        </p:nvPicPr>
        <p:blipFill rotWithShape="1">
          <a:blip r:embed="rId5">
            <a:alphaModFix/>
          </a:blip>
          <a:srcRect b="0" l="0" r="0" t="0"/>
          <a:stretch/>
        </p:blipFill>
        <p:spPr>
          <a:xfrm>
            <a:off x="278797" y="4513673"/>
            <a:ext cx="2329275" cy="496475"/>
          </a:xfrm>
          <a:prstGeom prst="rect">
            <a:avLst/>
          </a:prstGeom>
          <a:noFill/>
          <a:ln>
            <a:noFill/>
          </a:ln>
        </p:spPr>
      </p:pic>
      <p:sp>
        <p:nvSpPr>
          <p:cNvPr id="535" name="Shape 535"/>
          <p:cNvSpPr/>
          <p:nvPr/>
        </p:nvSpPr>
        <p:spPr>
          <a:xfrm>
            <a:off x="-100" y="4058698"/>
            <a:ext cx="9144001" cy="1084801"/>
          </a:xfrm>
          <a:prstGeom prst="rect">
            <a:avLst/>
          </a:prstGeom>
          <a:solidFill>
            <a:srgbClr val="FFFFFF">
              <a:alpha val="96470"/>
            </a:srgbClr>
          </a:solidFill>
          <a:ln>
            <a:noFill/>
          </a:ln>
        </p:spPr>
        <p:txBody>
          <a:bodyPr anchorCtr="0" anchor="ctr" bIns="0" lIns="0" rIns="0" tIns="0">
            <a:noAutofit/>
          </a:bodyPr>
          <a:lstStyle/>
          <a:p>
            <a:pPr indent="0" lvl="0" marL="0" marR="0" rtl="0" algn="l">
              <a:spcBef>
                <a:spcPts val="0"/>
              </a:spcBef>
              <a:buNone/>
            </a:pPr>
            <a:r>
              <a:t/>
            </a:r>
            <a:endParaRPr b="0" baseline="0" i="0" sz="1400" u="none" cap="none" strike="noStrike">
              <a:solidFill>
                <a:srgbClr val="252727"/>
              </a:solidFill>
              <a:latin typeface="Arial"/>
              <a:ea typeface="Arial"/>
              <a:cs typeface="Arial"/>
              <a:sym typeface="Arial"/>
            </a:endParaRPr>
          </a:p>
        </p:txBody>
      </p:sp>
      <p:pic>
        <p:nvPicPr>
          <p:cNvPr id="536" name="Shape 536"/>
          <p:cNvPicPr preferRelativeResize="0"/>
          <p:nvPr/>
        </p:nvPicPr>
        <p:blipFill rotWithShape="1">
          <a:blip r:embed="rId6">
            <a:alphaModFix/>
          </a:blip>
          <a:srcRect b="0" l="0" r="0" t="0"/>
          <a:stretch/>
        </p:blipFill>
        <p:spPr>
          <a:xfrm>
            <a:off x="278469" y="285749"/>
            <a:ext cx="4649471" cy="4648201"/>
          </a:xfrm>
          <a:prstGeom prst="rect">
            <a:avLst/>
          </a:prstGeom>
          <a:noFill/>
          <a:ln>
            <a:noFill/>
          </a:ln>
        </p:spPr>
      </p:pic>
      <p:sp>
        <p:nvSpPr>
          <p:cNvPr id="537" name="Shape 537"/>
          <p:cNvSpPr/>
          <p:nvPr/>
        </p:nvSpPr>
        <p:spPr>
          <a:xfrm>
            <a:off x="11288" y="-3740"/>
            <a:ext cx="172" cy="3518"/>
          </a:xfrm>
          <a:custGeom>
            <a:pathLst>
              <a:path extrusionOk="0" h="2668" w="173">
                <a:moveTo>
                  <a:pt x="0" y="2668"/>
                </a:moveTo>
                <a:lnTo>
                  <a:pt x="0" y="0"/>
                </a:lnTo>
              </a:path>
            </a:pathLst>
          </a:custGeom>
          <a:noFill/>
          <a:ln cap="flat" w="103575">
            <a:solidFill>
              <a:srgbClr val="17365D"/>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None/>
            </a:pPr>
            <a:r>
              <a:t/>
            </a:r>
            <a:endParaRPr b="0" baseline="0" i="0" sz="1400" u="none" cap="none" strike="noStrike">
              <a:solidFill>
                <a:srgbClr val="252727"/>
              </a:solidFill>
              <a:latin typeface="Arial"/>
              <a:ea typeface="Arial"/>
              <a:cs typeface="Arial"/>
              <a:sym typeface="Arial"/>
            </a:endParaRPr>
          </a:p>
        </p:txBody>
      </p:sp>
      <p:sp>
        <p:nvSpPr>
          <p:cNvPr id="538" name="Shape 538"/>
          <p:cNvSpPr/>
          <p:nvPr/>
        </p:nvSpPr>
        <p:spPr>
          <a:xfrm>
            <a:off x="2743200" y="3714750"/>
            <a:ext cx="2362200" cy="83099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de-DE" sz="1200" u="none" cap="none" strike="noStrike">
                <a:solidFill>
                  <a:schemeClr val="accent6"/>
                </a:solidFill>
                <a:latin typeface="Arial"/>
                <a:ea typeface="Arial"/>
                <a:cs typeface="Arial"/>
                <a:sym typeface="Arial"/>
              </a:rPr>
              <a:t>OPEN DATA LABS</a:t>
            </a:r>
          </a:p>
          <a:p>
            <a:pPr indent="0" lvl="0" marL="0" marR="0" rtl="0" algn="ctr">
              <a:spcBef>
                <a:spcPts val="0"/>
              </a:spcBef>
              <a:buNone/>
            </a:pPr>
            <a:r>
              <a:t/>
            </a:r>
            <a:endParaRPr b="1" baseline="0" i="0" sz="600" u="none" cap="none" strike="noStrike">
              <a:solidFill>
                <a:schemeClr val="accent6"/>
              </a:solidFill>
              <a:latin typeface="Arial"/>
              <a:ea typeface="Arial"/>
              <a:cs typeface="Arial"/>
              <a:sym typeface="Arial"/>
            </a:endParaRPr>
          </a:p>
          <a:p>
            <a:pPr indent="0" lvl="0" marL="0" marR="0" rtl="0" algn="ctr">
              <a:spcBef>
                <a:spcPts val="0"/>
              </a:spcBef>
              <a:buSzPct val="25000"/>
              <a:buNone/>
            </a:pPr>
            <a:r>
              <a:rPr b="1" baseline="0" i="0" lang="de-DE" sz="600" u="none" cap="none" strike="noStrike">
                <a:solidFill>
                  <a:schemeClr val="accent6"/>
                </a:solidFill>
                <a:latin typeface="Arial"/>
                <a:ea typeface="Arial"/>
                <a:cs typeface="Arial"/>
                <a:sym typeface="Arial"/>
              </a:rPr>
              <a:t>LOKAKARYA</a:t>
            </a:r>
          </a:p>
          <a:p>
            <a:pPr indent="0" lvl="0" marL="0" marR="0" rtl="0" algn="ctr">
              <a:spcBef>
                <a:spcPts val="0"/>
              </a:spcBef>
              <a:buSzPct val="25000"/>
              <a:buNone/>
            </a:pPr>
            <a:r>
              <a:rPr b="1" baseline="0" i="0" lang="de-DE" sz="600" u="none" cap="none" strike="noStrike">
                <a:solidFill>
                  <a:schemeClr val="accent6"/>
                </a:solidFill>
                <a:latin typeface="Arial"/>
                <a:ea typeface="Arial"/>
                <a:cs typeface="Arial"/>
                <a:sym typeface="Arial"/>
              </a:rPr>
              <a:t>KEBEBASAN INFORMASI PUBLIK</a:t>
            </a:r>
          </a:p>
          <a:p>
            <a:pPr indent="0" lvl="0" marL="0" marR="0" rtl="0" algn="ctr">
              <a:spcBef>
                <a:spcPts val="0"/>
              </a:spcBef>
              <a:buSzPct val="25000"/>
              <a:buNone/>
            </a:pPr>
            <a:r>
              <a:rPr b="1" baseline="0" i="0" lang="de-DE" sz="600" u="none" cap="none" strike="noStrike">
                <a:solidFill>
                  <a:schemeClr val="accent6"/>
                </a:solidFill>
                <a:latin typeface="Arial"/>
                <a:ea typeface="Arial"/>
                <a:cs typeface="Arial"/>
                <a:sym typeface="Arial"/>
              </a:rPr>
              <a:t>DAN KETERBUKAAN DATA</a:t>
            </a:r>
          </a:p>
          <a:p>
            <a:pPr indent="0" lvl="0" marL="0" marR="0" rtl="0" algn="ctr">
              <a:spcBef>
                <a:spcPts val="0"/>
              </a:spcBef>
              <a:buSzPct val="25000"/>
              <a:buNone/>
            </a:pPr>
            <a:r>
              <a:rPr b="1" baseline="0" i="0" lang="de-DE" sz="600" u="none" cap="none" strike="noStrike">
                <a:solidFill>
                  <a:schemeClr val="accent6"/>
                </a:solidFill>
                <a:latin typeface="Arial"/>
                <a:ea typeface="Arial"/>
                <a:cs typeface="Arial"/>
                <a:sym typeface="Arial"/>
              </a:rPr>
              <a:t>UNTUK MENINGKATKAN TRANSPARANSI DAN PARTISIPASI MASYARAKAT </a:t>
            </a:r>
          </a:p>
        </p:txBody>
      </p:sp>
      <p:sp>
        <p:nvSpPr>
          <p:cNvPr id="539" name="Shape 539"/>
          <p:cNvSpPr/>
          <p:nvPr/>
        </p:nvSpPr>
        <p:spPr>
          <a:xfrm>
            <a:off x="5181600" y="1276350"/>
            <a:ext cx="3627911" cy="267765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de-DE" sz="1400" u="none" cap="none" strike="noStrike">
                <a:solidFill>
                  <a:srgbClr val="252727"/>
                </a:solidFill>
                <a:latin typeface="Arial"/>
                <a:ea typeface="Arial"/>
                <a:cs typeface="Arial"/>
                <a:sym typeface="Arial"/>
              </a:rPr>
              <a:t>Participants from the 3</a:t>
            </a:r>
            <a:r>
              <a:rPr b="0" baseline="30000" i="0" lang="de-DE" sz="1400" u="none" cap="none" strike="noStrike">
                <a:solidFill>
                  <a:srgbClr val="252727"/>
                </a:solidFill>
                <a:latin typeface="Arial"/>
                <a:ea typeface="Arial"/>
                <a:cs typeface="Arial"/>
                <a:sym typeface="Arial"/>
              </a:rPr>
              <a:t>rd</a:t>
            </a:r>
            <a:r>
              <a:rPr b="0" baseline="0" i="0" lang="de-DE" sz="1400" u="none" cap="none" strike="noStrike">
                <a:solidFill>
                  <a:srgbClr val="252727"/>
                </a:solidFill>
                <a:latin typeface="Arial"/>
                <a:ea typeface="Arial"/>
                <a:cs typeface="Arial"/>
                <a:sym typeface="Arial"/>
              </a:rPr>
              <a:t> Workshop and the public event (pictures).</a:t>
            </a:r>
          </a:p>
          <a:p>
            <a:pPr indent="0" lvl="0" marL="0" marR="0" rtl="0" algn="l">
              <a:spcBef>
                <a:spcPts val="0"/>
              </a:spcBef>
              <a:buNone/>
            </a:pPr>
            <a:r>
              <a:t/>
            </a:r>
            <a:endParaRPr b="0" baseline="0" i="0" sz="1400" u="none" cap="none" strike="noStrike">
              <a:solidFill>
                <a:srgbClr val="252727"/>
              </a:solidFill>
              <a:latin typeface="Arial"/>
              <a:ea typeface="Arial"/>
              <a:cs typeface="Arial"/>
              <a:sym typeface="Arial"/>
            </a:endParaRPr>
          </a:p>
          <a:p>
            <a:pPr indent="0" lvl="0" marL="0" marR="0" rtl="0" algn="l">
              <a:spcBef>
                <a:spcPts val="0"/>
              </a:spcBef>
              <a:buSzPct val="25000"/>
              <a:buNone/>
            </a:pPr>
            <a:r>
              <a:rPr b="0" baseline="0" i="0" lang="de-DE" sz="1400" u="none" cap="none" strike="noStrike">
                <a:solidFill>
                  <a:srgbClr val="252727"/>
                </a:solidFill>
                <a:latin typeface="Arial"/>
                <a:ea typeface="Arial"/>
                <a:cs typeface="Arial"/>
                <a:sym typeface="Arial"/>
              </a:rPr>
              <a:t>Participants presented their offline and online visualizations as results of the workshop, with our partners from the Banda Aceh City Government, GeRAK Aceh and Kinerja watching their presentations. </a:t>
            </a:r>
          </a:p>
          <a:p>
            <a:pPr indent="0" lvl="0" marL="0" marR="0" rtl="0" algn="l">
              <a:spcBef>
                <a:spcPts val="0"/>
              </a:spcBef>
              <a:buNone/>
            </a:pPr>
            <a:r>
              <a:t/>
            </a:r>
            <a:endParaRPr b="0" baseline="0" i="0" sz="1400" u="none" cap="none" strike="noStrike">
              <a:solidFill>
                <a:srgbClr val="252727"/>
              </a:solidFill>
              <a:latin typeface="Arial"/>
              <a:ea typeface="Arial"/>
              <a:cs typeface="Arial"/>
              <a:sym typeface="Arial"/>
            </a:endParaRPr>
          </a:p>
          <a:p>
            <a:pPr indent="0" lvl="0" marL="0" marR="0" rtl="0" algn="l">
              <a:spcBef>
                <a:spcPts val="0"/>
              </a:spcBef>
              <a:buSzPct val="25000"/>
              <a:buNone/>
            </a:pPr>
            <a:r>
              <a:rPr b="0" baseline="0" i="0" lang="de-DE" sz="1400" u="none" cap="none" strike="noStrike">
                <a:solidFill>
                  <a:srgbClr val="252727"/>
                </a:solidFill>
                <a:latin typeface="Arial"/>
                <a:ea typeface="Arial"/>
                <a:cs typeface="Arial"/>
                <a:sym typeface="Arial"/>
              </a:rPr>
              <a:t>The workshop ended with all present voting on who they thought had the best examples of online and offline data visualizations.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3" name="Shape 543"/>
        <p:cNvGrpSpPr/>
        <p:nvPr/>
      </p:nvGrpSpPr>
      <p:grpSpPr>
        <a:xfrm>
          <a:off x="0" y="0"/>
          <a:ext cx="0" cy="0"/>
          <a:chOff x="0" y="0"/>
          <a:chExt cx="0" cy="0"/>
        </a:xfrm>
      </p:grpSpPr>
      <p:sp>
        <p:nvSpPr>
          <p:cNvPr id="544" name="Shape 544"/>
          <p:cNvSpPr/>
          <p:nvPr/>
        </p:nvSpPr>
        <p:spPr>
          <a:xfrm>
            <a:off x="0" y="0"/>
            <a:ext cx="9144000" cy="5162549"/>
          </a:xfrm>
          <a:prstGeom prst="rect">
            <a:avLst/>
          </a:prstGeom>
          <a:solidFill>
            <a:srgbClr val="FFCD11"/>
          </a:solidFill>
          <a:ln>
            <a:noFill/>
          </a:ln>
        </p:spPr>
        <p:txBody>
          <a:bodyPr anchorCtr="0" anchor="ctr" bIns="45700" lIns="91425" rIns="91425" tIns="45700">
            <a:noAutofit/>
          </a:bodyPr>
          <a:lstStyle/>
          <a:p>
            <a:pPr indent="0" lvl="0" marL="0" marR="0" rtl="0" algn="ctr">
              <a:spcBef>
                <a:spcPts val="0"/>
              </a:spcBef>
              <a:buNone/>
            </a:pPr>
            <a:r>
              <a:t/>
            </a:r>
            <a:endParaRPr b="0" baseline="0" i="0" sz="1400" u="none" cap="none" strike="noStrike">
              <a:solidFill>
                <a:schemeClr val="lt1"/>
              </a:solidFill>
              <a:latin typeface="Arial"/>
              <a:ea typeface="Arial"/>
              <a:cs typeface="Arial"/>
              <a:sym typeface="Arial"/>
            </a:endParaRPr>
          </a:p>
        </p:txBody>
      </p:sp>
      <p:sp>
        <p:nvSpPr>
          <p:cNvPr id="545" name="Shape 545"/>
          <p:cNvSpPr txBox="1"/>
          <p:nvPr/>
        </p:nvSpPr>
        <p:spPr>
          <a:xfrm>
            <a:off x="467650" y="2019300"/>
            <a:ext cx="8229600" cy="1237282"/>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FFFFFF"/>
              </a:buClr>
              <a:buSzPct val="25000"/>
              <a:buFont typeface="Arial"/>
              <a:buNone/>
            </a:pPr>
            <a:r>
              <a:rPr b="0" baseline="0" i="0" lang="de-DE" sz="4000" u="none" cap="none" strike="noStrike">
                <a:solidFill>
                  <a:srgbClr val="FFFFFF"/>
                </a:solidFill>
                <a:latin typeface="Arial"/>
                <a:ea typeface="Arial"/>
                <a:cs typeface="Arial"/>
                <a:sym typeface="Arial"/>
              </a:rPr>
              <a:t>Gabe Baleos</a:t>
            </a:r>
          </a:p>
          <a:p>
            <a:pPr indent="0" lvl="0" marL="0" marR="0" rtl="0" algn="ctr">
              <a:lnSpc>
                <a:spcPct val="100000"/>
              </a:lnSpc>
              <a:spcBef>
                <a:spcPts val="0"/>
              </a:spcBef>
              <a:spcAft>
                <a:spcPts val="0"/>
              </a:spcAft>
              <a:buClr>
                <a:srgbClr val="FFFFFF"/>
              </a:buClr>
              <a:buSzPct val="25000"/>
              <a:buFont typeface="Arial"/>
              <a:buNone/>
            </a:pPr>
            <a:r>
              <a:rPr b="0" baseline="0" i="0" lang="de-DE" sz="1400" u="none" cap="none" strike="noStrike">
                <a:solidFill>
                  <a:srgbClr val="FFFFFF"/>
                </a:solidFill>
                <a:latin typeface="Arial"/>
                <a:ea typeface="Arial"/>
                <a:cs typeface="Arial"/>
                <a:sym typeface="Arial"/>
              </a:rPr>
              <a:t>Open Data Task Force Philippines</a:t>
            </a:r>
          </a:p>
        </p:txBody>
      </p:sp>
      <p:pic>
        <p:nvPicPr>
          <p:cNvPr id="546" name="Shape 546"/>
          <p:cNvPicPr preferRelativeResize="0"/>
          <p:nvPr/>
        </p:nvPicPr>
        <p:blipFill rotWithShape="1">
          <a:blip r:embed="rId3">
            <a:alphaModFix/>
          </a:blip>
          <a:srcRect b="0" l="0" r="0" t="0"/>
          <a:stretch/>
        </p:blipFill>
        <p:spPr>
          <a:xfrm>
            <a:off x="3429000" y="4000500"/>
            <a:ext cx="2244436" cy="1143000"/>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50" name="Shape 550"/>
        <p:cNvGrpSpPr/>
        <p:nvPr/>
      </p:nvGrpSpPr>
      <p:grpSpPr>
        <a:xfrm>
          <a:off x="0" y="0"/>
          <a:ext cx="0" cy="0"/>
          <a:chOff x="0" y="0"/>
          <a:chExt cx="0" cy="0"/>
        </a:xfrm>
      </p:grpSpPr>
      <p:sp>
        <p:nvSpPr>
          <p:cNvPr id="551" name="Shape 551"/>
          <p:cNvSpPr/>
          <p:nvPr/>
        </p:nvSpPr>
        <p:spPr>
          <a:xfrm>
            <a:off x="481193" y="1914080"/>
            <a:ext cx="8581342" cy="2562669"/>
          </a:xfrm>
          <a:prstGeom prst="rect">
            <a:avLst/>
          </a:prstGeom>
          <a:noFill/>
          <a:ln>
            <a:noFill/>
          </a:ln>
        </p:spPr>
        <p:txBody>
          <a:bodyPr anchorCtr="0" anchor="ctr" bIns="0" lIns="0" rIns="0" tIns="0">
            <a:noAutofit/>
          </a:bodyPr>
          <a:lstStyle/>
          <a:p>
            <a:pPr indent="0" lvl="0" marL="0" marR="0" rtl="0" algn="l">
              <a:spcBef>
                <a:spcPts val="0"/>
              </a:spcBef>
              <a:spcAft>
                <a:spcPts val="0"/>
              </a:spcAft>
              <a:buSzPct val="25000"/>
              <a:buNone/>
            </a:pPr>
            <a:r>
              <a:rPr b="0" baseline="0" i="0" lang="de-DE" sz="4000" u="none" cap="none" strike="noStrike">
                <a:solidFill>
                  <a:srgbClr val="FFCA1D"/>
                </a:solidFill>
                <a:latin typeface="Arial"/>
                <a:ea typeface="Arial"/>
                <a:cs typeface="Arial"/>
                <a:sym typeface="Arial"/>
              </a:rPr>
              <a:t>Challenges in</a:t>
            </a:r>
          </a:p>
          <a:p>
            <a:pPr indent="0" lvl="0" marL="0" marR="0" rtl="0" algn="l">
              <a:spcBef>
                <a:spcPts val="0"/>
              </a:spcBef>
              <a:spcAft>
                <a:spcPts val="0"/>
              </a:spcAft>
              <a:buSzPct val="25000"/>
              <a:buNone/>
            </a:pPr>
            <a:r>
              <a:rPr b="0" baseline="0" i="0" lang="de-DE" sz="4000" u="none" cap="none" strike="noStrike">
                <a:solidFill>
                  <a:srgbClr val="FFCA1D"/>
                </a:solidFill>
                <a:latin typeface="Arial"/>
                <a:ea typeface="Arial"/>
                <a:cs typeface="Arial"/>
                <a:sym typeface="Arial"/>
              </a:rPr>
              <a:t>Open Government Data</a:t>
            </a:r>
          </a:p>
          <a:p>
            <a:pPr indent="0" lvl="0" marL="0" marR="0" rtl="0" algn="l">
              <a:spcBef>
                <a:spcPts val="0"/>
              </a:spcBef>
              <a:spcAft>
                <a:spcPts val="0"/>
              </a:spcAft>
              <a:buNone/>
            </a:pPr>
            <a:r>
              <a:t/>
            </a:r>
            <a:endParaRPr b="0" baseline="0" i="0" sz="4000" u="none" cap="none" strike="noStrike">
              <a:solidFill>
                <a:srgbClr val="FFCA1D"/>
              </a:solidFill>
              <a:latin typeface="Arial"/>
              <a:ea typeface="Arial"/>
              <a:cs typeface="Arial"/>
              <a:sym typeface="Arial"/>
            </a:endParaRPr>
          </a:p>
          <a:p>
            <a:pPr indent="0" lvl="0" marL="0" marR="0" rtl="0" algn="l">
              <a:spcBef>
                <a:spcPts val="0"/>
              </a:spcBef>
              <a:spcAft>
                <a:spcPts val="0"/>
              </a:spcAft>
              <a:buNone/>
            </a:pPr>
            <a:r>
              <a:t/>
            </a:r>
            <a:endParaRPr b="0" baseline="0" i="0" sz="4000" u="none" cap="none" strike="noStrike">
              <a:solidFill>
                <a:srgbClr val="FFCA1D"/>
              </a:solidFill>
              <a:latin typeface="Arial"/>
              <a:ea typeface="Arial"/>
              <a:cs typeface="Arial"/>
              <a:sym typeface="Arial"/>
            </a:endParaRPr>
          </a:p>
          <a:p>
            <a:pPr indent="0" lvl="0" marL="0" marR="0" rtl="0" algn="l">
              <a:spcBef>
                <a:spcPts val="0"/>
              </a:spcBef>
              <a:spcAft>
                <a:spcPts val="0"/>
              </a:spcAft>
              <a:buNone/>
            </a:pPr>
            <a:r>
              <a:t/>
            </a:r>
            <a:endParaRPr b="0" baseline="0" i="0" sz="4000" u="none" cap="none" strike="noStrike">
              <a:solidFill>
                <a:srgbClr val="FFCA1D"/>
              </a:solidFill>
              <a:latin typeface="Arial"/>
              <a:ea typeface="Arial"/>
              <a:cs typeface="Arial"/>
              <a:sym typeface="Arial"/>
            </a:endParaRPr>
          </a:p>
          <a:p>
            <a:pPr indent="0" lvl="0" marL="0" marR="0" rtl="0" algn="r">
              <a:spcBef>
                <a:spcPts val="0"/>
              </a:spcBef>
              <a:spcAft>
                <a:spcPts val="0"/>
              </a:spcAft>
              <a:buNone/>
            </a:pPr>
            <a:r>
              <a:t/>
            </a:r>
            <a:endParaRPr b="0" baseline="0" i="0" sz="4000" u="none" cap="none" strike="noStrike">
              <a:solidFill>
                <a:srgbClr val="FFCA1D"/>
              </a:solidFill>
              <a:latin typeface="Arial"/>
              <a:ea typeface="Arial"/>
              <a:cs typeface="Arial"/>
              <a:sym typeface="Aria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pic>
        <p:nvPicPr>
          <p:cNvPr id="130" name="Shape 130"/>
          <p:cNvPicPr preferRelativeResize="0"/>
          <p:nvPr/>
        </p:nvPicPr>
        <p:blipFill rotWithShape="1">
          <a:blip r:embed="rId3">
            <a:alphaModFix/>
          </a:blip>
          <a:srcRect b="6834" l="0" r="0" t="8791"/>
          <a:stretch/>
        </p:blipFill>
        <p:spPr>
          <a:xfrm>
            <a:off x="0" y="0"/>
            <a:ext cx="9144000" cy="5143504"/>
          </a:xfrm>
          <a:prstGeom prst="rect">
            <a:avLst/>
          </a:prstGeom>
          <a:noFill/>
          <a:ln>
            <a:noFill/>
          </a:ln>
        </p:spPr>
      </p:pic>
      <p:sp>
        <p:nvSpPr>
          <p:cNvPr id="131" name="Shape 131"/>
          <p:cNvSpPr/>
          <p:nvPr/>
        </p:nvSpPr>
        <p:spPr>
          <a:xfrm>
            <a:off x="-100" y="4339425"/>
            <a:ext cx="9144001" cy="804001"/>
          </a:xfrm>
          <a:prstGeom prst="rect">
            <a:avLst/>
          </a:prstGeom>
          <a:solidFill>
            <a:srgbClr val="0C0C0C">
              <a:alpha val="85490"/>
            </a:srgbClr>
          </a:solidFill>
          <a:ln>
            <a:noFill/>
          </a:ln>
        </p:spPr>
        <p:txBody>
          <a:bodyPr anchorCtr="0" anchor="ctr" bIns="0" lIns="0" rIns="0" tIns="0">
            <a:noAutofit/>
          </a:bodyPr>
          <a:lstStyle/>
          <a:p>
            <a:pPr indent="0" lvl="0" marL="0" marR="0" rtl="0" algn="l">
              <a:spcBef>
                <a:spcPts val="0"/>
              </a:spcBef>
              <a:buNone/>
            </a:pPr>
            <a:r>
              <a:t/>
            </a:r>
            <a:endParaRPr b="0" baseline="0" i="0" sz="1400" u="none" cap="none" strike="noStrike">
              <a:solidFill>
                <a:srgbClr val="252727"/>
              </a:solidFill>
              <a:latin typeface="Arial"/>
              <a:ea typeface="Arial"/>
              <a:cs typeface="Arial"/>
              <a:sym typeface="Arial"/>
            </a:endParaRPr>
          </a:p>
        </p:txBody>
      </p:sp>
      <p:sp>
        <p:nvSpPr>
          <p:cNvPr id="132" name="Shape 132"/>
          <p:cNvSpPr/>
          <p:nvPr/>
        </p:nvSpPr>
        <p:spPr>
          <a:xfrm>
            <a:off x="209100" y="4566094"/>
            <a:ext cx="8725800" cy="276998"/>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baseline="0" i="0" lang="de-DE" sz="1800" u="none" cap="none" strike="noStrike">
                <a:solidFill>
                  <a:srgbClr val="FFFFFF"/>
                </a:solidFill>
                <a:latin typeface="Arial"/>
                <a:ea typeface="Arial"/>
                <a:cs typeface="Arial"/>
                <a:sym typeface="Arial"/>
              </a:rPr>
              <a:t>Opening Data for Better Education in Aceh</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55" name="Shape 555"/>
        <p:cNvGrpSpPr/>
        <p:nvPr/>
      </p:nvGrpSpPr>
      <p:grpSpPr>
        <a:xfrm>
          <a:off x="0" y="0"/>
          <a:ext cx="0" cy="0"/>
          <a:chOff x="0" y="0"/>
          <a:chExt cx="0" cy="0"/>
        </a:xfrm>
      </p:grpSpPr>
      <p:pic>
        <p:nvPicPr>
          <p:cNvPr id="556" name="Shape 556"/>
          <p:cNvPicPr preferRelativeResize="0"/>
          <p:nvPr/>
        </p:nvPicPr>
        <p:blipFill rotWithShape="1">
          <a:blip r:embed="rId3">
            <a:alphaModFix amt="3000"/>
          </a:blip>
          <a:srcRect b="29707" l="0" r="18018" t="20432"/>
          <a:stretch/>
        </p:blipFill>
        <p:spPr>
          <a:xfrm>
            <a:off x="1035844" y="-6698"/>
            <a:ext cx="8126016" cy="5183683"/>
          </a:xfrm>
          <a:prstGeom prst="rect">
            <a:avLst/>
          </a:prstGeom>
          <a:noFill/>
          <a:ln>
            <a:noFill/>
          </a:ln>
        </p:spPr>
      </p:pic>
      <p:sp>
        <p:nvSpPr>
          <p:cNvPr id="557" name="Shape 557"/>
          <p:cNvSpPr/>
          <p:nvPr/>
        </p:nvSpPr>
        <p:spPr>
          <a:xfrm>
            <a:off x="569285" y="1228279"/>
            <a:ext cx="8041314" cy="2562669"/>
          </a:xfrm>
          <a:prstGeom prst="rect">
            <a:avLst/>
          </a:prstGeom>
          <a:noFill/>
          <a:ln>
            <a:noFill/>
          </a:ln>
        </p:spPr>
        <p:txBody>
          <a:bodyPr anchorCtr="0" anchor="ctr" bIns="0" lIns="0" rIns="0" tIns="0">
            <a:noAutofit/>
          </a:bodyPr>
          <a:lstStyle/>
          <a:p>
            <a:pPr indent="0" lvl="0" marL="0" marR="0" rtl="0" algn="ctr">
              <a:spcBef>
                <a:spcPts val="0"/>
              </a:spcBef>
              <a:spcAft>
                <a:spcPts val="0"/>
              </a:spcAft>
              <a:buSzPct val="25000"/>
              <a:buNone/>
            </a:pPr>
            <a:r>
              <a:rPr b="0" baseline="0" i="0" lang="de-DE" sz="1800" u="none" cap="none" strike="noStrike">
                <a:solidFill>
                  <a:srgbClr val="FFFFFF"/>
                </a:solidFill>
                <a:latin typeface="Arial"/>
                <a:ea typeface="Arial"/>
                <a:cs typeface="Arial"/>
                <a:sym typeface="Arial"/>
              </a:rPr>
              <a:t>The</a:t>
            </a:r>
            <a:r>
              <a:rPr b="0" baseline="0" i="0" lang="de-DE" sz="1800" u="none" cap="none" strike="noStrike">
                <a:solidFill>
                  <a:srgbClr val="FFCA1D"/>
                </a:solidFill>
                <a:latin typeface="Arial"/>
                <a:ea typeface="Arial"/>
                <a:cs typeface="Arial"/>
                <a:sym typeface="Arial"/>
              </a:rPr>
              <a:t> open government agenda </a:t>
            </a:r>
            <a:r>
              <a:rPr b="0" baseline="0" i="0" lang="de-DE" sz="1800" u="none" cap="none" strike="noStrike">
                <a:solidFill>
                  <a:srgbClr val="FFFFFF"/>
                </a:solidFill>
                <a:latin typeface="Arial"/>
                <a:ea typeface="Arial"/>
                <a:cs typeface="Arial"/>
                <a:sym typeface="Arial"/>
              </a:rPr>
              <a:t>is a</a:t>
            </a:r>
            <a:r>
              <a:rPr b="0" baseline="0" i="0" lang="de-DE" sz="1800" u="none" cap="none" strike="noStrike">
                <a:solidFill>
                  <a:srgbClr val="FFCA1D"/>
                </a:solidFill>
                <a:latin typeface="Arial"/>
                <a:ea typeface="Arial"/>
                <a:cs typeface="Arial"/>
                <a:sym typeface="Arial"/>
              </a:rPr>
              <a:t> political agenda </a:t>
            </a:r>
            <a:r>
              <a:rPr b="0" baseline="0" i="0" lang="de-DE" sz="1800" u="none" cap="none" strike="noStrike">
                <a:solidFill>
                  <a:schemeClr val="lt1"/>
                </a:solidFill>
                <a:latin typeface="Arial"/>
                <a:ea typeface="Arial"/>
                <a:cs typeface="Arial"/>
                <a:sym typeface="Arial"/>
              </a:rPr>
              <a:t>that needs to emanate from the highest political leadership.</a:t>
            </a:r>
          </a:p>
          <a:p>
            <a:pPr indent="0" lvl="0" marL="0" marR="0" rtl="0" algn="ctr">
              <a:spcBef>
                <a:spcPts val="0"/>
              </a:spcBef>
              <a:spcAft>
                <a:spcPts val="0"/>
              </a:spcAft>
              <a:buNone/>
            </a:pPr>
            <a:r>
              <a:t/>
            </a:r>
            <a:endParaRPr b="0" baseline="0" i="0" sz="1800" u="none" cap="none" strike="noStrike">
              <a:solidFill>
                <a:srgbClr val="FFCA1D"/>
              </a:solidFill>
              <a:latin typeface="Arial"/>
              <a:ea typeface="Arial"/>
              <a:cs typeface="Arial"/>
              <a:sym typeface="Arial"/>
            </a:endParaRPr>
          </a:p>
          <a:p>
            <a:pPr indent="0" lvl="0" marL="0" marR="0" rtl="0" algn="ctr">
              <a:spcBef>
                <a:spcPts val="0"/>
              </a:spcBef>
              <a:spcAft>
                <a:spcPts val="0"/>
              </a:spcAft>
              <a:buSzPct val="25000"/>
              <a:buNone/>
            </a:pPr>
            <a:r>
              <a:rPr b="0" baseline="0" i="0" lang="de-DE" sz="1800" u="none" cap="none" strike="noStrike">
                <a:solidFill>
                  <a:srgbClr val="FFFFFF"/>
                </a:solidFill>
                <a:latin typeface="Arial"/>
                <a:ea typeface="Arial"/>
                <a:cs typeface="Arial"/>
                <a:sym typeface="Arial"/>
              </a:rPr>
              <a:t>The challenge is how to make openness – transparency, accountability, and citizen participation – </a:t>
            </a:r>
            <a:r>
              <a:rPr b="0" baseline="0" i="0" lang="de-DE" sz="1800" u="none" cap="none" strike="noStrike">
                <a:solidFill>
                  <a:srgbClr val="FFCA1D"/>
                </a:solidFill>
                <a:latin typeface="Arial"/>
                <a:ea typeface="Arial"/>
                <a:cs typeface="Arial"/>
                <a:sym typeface="Arial"/>
              </a:rPr>
              <a:t>continuously reaffirmed by our political leaders </a:t>
            </a:r>
            <a:r>
              <a:rPr b="0" baseline="0" i="0" lang="de-DE" sz="1800" u="none" cap="none" strike="noStrike">
                <a:solidFill>
                  <a:srgbClr val="FFFFFF"/>
                </a:solidFill>
                <a:latin typeface="Arial"/>
                <a:ea typeface="Arial"/>
                <a:cs typeface="Arial"/>
                <a:sym typeface="Arial"/>
              </a:rPr>
              <a:t>in every election, in every key political moment, and in day-to-day operations of governance.</a:t>
            </a:r>
          </a:p>
          <a:p>
            <a:pPr indent="0" lvl="0" marL="0" marR="0" rtl="0" algn="ctr">
              <a:spcBef>
                <a:spcPts val="0"/>
              </a:spcBef>
              <a:spcAft>
                <a:spcPts val="0"/>
              </a:spcAft>
              <a:buNone/>
            </a:pPr>
            <a:r>
              <a:t/>
            </a:r>
            <a:endParaRPr b="0" baseline="0" i="0" sz="1800" u="none" cap="none" strike="noStrike">
              <a:solidFill>
                <a:srgbClr val="FFCA1D"/>
              </a:solidFill>
              <a:latin typeface="Arial"/>
              <a:ea typeface="Arial"/>
              <a:cs typeface="Arial"/>
              <a:sym typeface="Arial"/>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61" name="Shape 561"/>
        <p:cNvGrpSpPr/>
        <p:nvPr/>
      </p:nvGrpSpPr>
      <p:grpSpPr>
        <a:xfrm>
          <a:off x="0" y="0"/>
          <a:ext cx="0" cy="0"/>
          <a:chOff x="0" y="0"/>
          <a:chExt cx="0" cy="0"/>
        </a:xfrm>
      </p:grpSpPr>
      <p:pic>
        <p:nvPicPr>
          <p:cNvPr id="562" name="Shape 562"/>
          <p:cNvPicPr preferRelativeResize="0"/>
          <p:nvPr/>
        </p:nvPicPr>
        <p:blipFill rotWithShape="1">
          <a:blip r:embed="rId3">
            <a:alphaModFix/>
          </a:blip>
          <a:srcRect b="0" l="0" r="0" t="0"/>
          <a:stretch/>
        </p:blipFill>
        <p:spPr>
          <a:xfrm>
            <a:off x="685800" y="561975"/>
            <a:ext cx="7848599" cy="3990975"/>
          </a:xfrm>
          <a:prstGeom prst="rect">
            <a:avLst/>
          </a:prstGeom>
          <a:noFill/>
          <a:ln>
            <a:noFill/>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66" name="Shape 566"/>
        <p:cNvGrpSpPr/>
        <p:nvPr/>
      </p:nvGrpSpPr>
      <p:grpSpPr>
        <a:xfrm>
          <a:off x="0" y="0"/>
          <a:ext cx="0" cy="0"/>
          <a:chOff x="0" y="0"/>
          <a:chExt cx="0" cy="0"/>
        </a:xfrm>
      </p:grpSpPr>
      <p:pic>
        <p:nvPicPr>
          <p:cNvPr id="567" name="Shape 567"/>
          <p:cNvPicPr preferRelativeResize="0"/>
          <p:nvPr/>
        </p:nvPicPr>
        <p:blipFill rotWithShape="1">
          <a:blip r:embed="rId3">
            <a:alphaModFix/>
          </a:blip>
          <a:srcRect b="0" l="0" r="0" t="0"/>
          <a:stretch/>
        </p:blipFill>
        <p:spPr>
          <a:xfrm>
            <a:off x="0" y="289421"/>
            <a:ext cx="9144000" cy="4492127"/>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71" name="Shape 571"/>
        <p:cNvGrpSpPr/>
        <p:nvPr/>
      </p:nvGrpSpPr>
      <p:grpSpPr>
        <a:xfrm>
          <a:off x="0" y="0"/>
          <a:ext cx="0" cy="0"/>
          <a:chOff x="0" y="0"/>
          <a:chExt cx="0" cy="0"/>
        </a:xfrm>
      </p:grpSpPr>
      <p:sp>
        <p:nvSpPr>
          <p:cNvPr id="572" name="Shape 572"/>
          <p:cNvSpPr/>
          <p:nvPr/>
        </p:nvSpPr>
        <p:spPr>
          <a:xfrm>
            <a:off x="299354" y="207072"/>
            <a:ext cx="8581342" cy="993076"/>
          </a:xfrm>
          <a:prstGeom prst="rect">
            <a:avLst/>
          </a:prstGeom>
          <a:noFill/>
          <a:ln>
            <a:noFill/>
          </a:ln>
        </p:spPr>
        <p:txBody>
          <a:bodyPr anchorCtr="0" anchor="ctr" bIns="0" lIns="0" rIns="0" tIns="0">
            <a:noAutofit/>
          </a:bodyPr>
          <a:lstStyle/>
          <a:p>
            <a:pPr indent="0" lvl="0" marL="0" marR="0" rtl="0" algn="ctr">
              <a:spcBef>
                <a:spcPts val="0"/>
              </a:spcBef>
              <a:spcAft>
                <a:spcPts val="0"/>
              </a:spcAft>
              <a:buSzPct val="25000"/>
              <a:buNone/>
            </a:pPr>
            <a:r>
              <a:rPr b="0" baseline="0" i="0" lang="de-DE" sz="3200" u="none" cap="none" strike="noStrike">
                <a:solidFill>
                  <a:srgbClr val="FFFFFF"/>
                </a:solidFill>
                <a:latin typeface="Arial"/>
                <a:ea typeface="Arial"/>
                <a:cs typeface="Arial"/>
                <a:sym typeface="Arial"/>
              </a:rPr>
              <a:t>Cabinet Cluster on</a:t>
            </a:r>
          </a:p>
          <a:p>
            <a:pPr indent="0" lvl="0" marL="0" marR="0" rtl="0" algn="ctr">
              <a:spcBef>
                <a:spcPts val="0"/>
              </a:spcBef>
              <a:spcAft>
                <a:spcPts val="0"/>
              </a:spcAft>
              <a:buSzPct val="25000"/>
              <a:buNone/>
            </a:pPr>
            <a:r>
              <a:rPr b="0" baseline="0" i="0" lang="de-DE" sz="3200" u="none" cap="none" strike="noStrike">
                <a:solidFill>
                  <a:srgbClr val="FFCA1D"/>
                </a:solidFill>
                <a:latin typeface="Arial"/>
                <a:ea typeface="Arial"/>
                <a:cs typeface="Arial"/>
                <a:sym typeface="Arial"/>
              </a:rPr>
              <a:t>Good Governance &amp; Anti-Corruption</a:t>
            </a:r>
          </a:p>
        </p:txBody>
      </p:sp>
      <p:pic>
        <p:nvPicPr>
          <p:cNvPr id="573" name="Shape 573"/>
          <p:cNvPicPr preferRelativeResize="0"/>
          <p:nvPr/>
        </p:nvPicPr>
        <p:blipFill rotWithShape="1">
          <a:blip r:embed="rId3">
            <a:alphaModFix/>
          </a:blip>
          <a:srcRect b="0" l="0" r="0" t="0"/>
          <a:stretch/>
        </p:blipFill>
        <p:spPr>
          <a:xfrm>
            <a:off x="632643" y="1242150"/>
            <a:ext cx="997384" cy="927354"/>
          </a:xfrm>
          <a:prstGeom prst="rect">
            <a:avLst/>
          </a:prstGeom>
          <a:noFill/>
          <a:ln>
            <a:noFill/>
          </a:ln>
        </p:spPr>
      </p:pic>
      <p:pic>
        <p:nvPicPr>
          <p:cNvPr id="574" name="Shape 574"/>
          <p:cNvPicPr preferRelativeResize="0"/>
          <p:nvPr/>
        </p:nvPicPr>
        <p:blipFill rotWithShape="1">
          <a:blip r:embed="rId4">
            <a:alphaModFix/>
          </a:blip>
          <a:srcRect b="0" l="0" r="0" t="0"/>
          <a:stretch/>
        </p:blipFill>
        <p:spPr>
          <a:xfrm>
            <a:off x="2598817" y="1289154"/>
            <a:ext cx="838199" cy="757533"/>
          </a:xfrm>
          <a:prstGeom prst="rect">
            <a:avLst/>
          </a:prstGeom>
          <a:noFill/>
          <a:ln>
            <a:noFill/>
          </a:ln>
        </p:spPr>
      </p:pic>
      <p:pic>
        <p:nvPicPr>
          <p:cNvPr id="575" name="Shape 575"/>
          <p:cNvPicPr preferRelativeResize="0"/>
          <p:nvPr/>
        </p:nvPicPr>
        <p:blipFill rotWithShape="1">
          <a:blip r:embed="rId5">
            <a:alphaModFix/>
          </a:blip>
          <a:srcRect b="0" l="0" r="0" t="0"/>
          <a:stretch/>
        </p:blipFill>
        <p:spPr>
          <a:xfrm>
            <a:off x="5868603" y="1242150"/>
            <a:ext cx="927441" cy="838187"/>
          </a:xfrm>
          <a:prstGeom prst="rect">
            <a:avLst/>
          </a:prstGeom>
          <a:noFill/>
          <a:ln>
            <a:noFill/>
          </a:ln>
        </p:spPr>
      </p:pic>
      <p:pic>
        <p:nvPicPr>
          <p:cNvPr id="576" name="Shape 576"/>
          <p:cNvPicPr preferRelativeResize="0"/>
          <p:nvPr/>
        </p:nvPicPr>
        <p:blipFill rotWithShape="1">
          <a:blip r:embed="rId6">
            <a:alphaModFix/>
          </a:blip>
          <a:srcRect b="0" l="0" r="0" t="0"/>
          <a:stretch/>
        </p:blipFill>
        <p:spPr>
          <a:xfrm>
            <a:off x="3437017" y="1739626"/>
            <a:ext cx="833123" cy="832122"/>
          </a:xfrm>
          <a:prstGeom prst="rect">
            <a:avLst/>
          </a:prstGeom>
          <a:noFill/>
          <a:ln>
            <a:noFill/>
          </a:ln>
        </p:spPr>
      </p:pic>
      <p:pic>
        <p:nvPicPr>
          <p:cNvPr id="577" name="Shape 577"/>
          <p:cNvPicPr preferRelativeResize="0"/>
          <p:nvPr/>
        </p:nvPicPr>
        <p:blipFill rotWithShape="1">
          <a:blip r:embed="rId7">
            <a:alphaModFix/>
          </a:blip>
          <a:srcRect b="0" l="0" r="0" t="0"/>
          <a:stretch/>
        </p:blipFill>
        <p:spPr>
          <a:xfrm>
            <a:off x="4199017" y="1242150"/>
            <a:ext cx="838199" cy="807598"/>
          </a:xfrm>
          <a:prstGeom prst="rect">
            <a:avLst/>
          </a:prstGeom>
          <a:noFill/>
          <a:ln>
            <a:noFill/>
          </a:ln>
        </p:spPr>
      </p:pic>
      <p:pic>
        <p:nvPicPr>
          <p:cNvPr id="578" name="Shape 578"/>
          <p:cNvPicPr preferRelativeResize="0"/>
          <p:nvPr/>
        </p:nvPicPr>
        <p:blipFill rotWithShape="1">
          <a:blip r:embed="rId8">
            <a:alphaModFix/>
          </a:blip>
          <a:srcRect b="0" l="0" r="0" t="0"/>
          <a:stretch/>
        </p:blipFill>
        <p:spPr>
          <a:xfrm flipH="1">
            <a:off x="5037217" y="1733550"/>
            <a:ext cx="841688" cy="825748"/>
          </a:xfrm>
          <a:prstGeom prst="rect">
            <a:avLst/>
          </a:prstGeom>
          <a:noFill/>
          <a:ln>
            <a:noFill/>
          </a:ln>
        </p:spPr>
      </p:pic>
      <p:pic>
        <p:nvPicPr>
          <p:cNvPr id="579" name="Shape 579"/>
          <p:cNvPicPr preferRelativeResize="0"/>
          <p:nvPr/>
        </p:nvPicPr>
        <p:blipFill rotWithShape="1">
          <a:blip r:embed="rId9">
            <a:alphaModFix/>
          </a:blip>
          <a:srcRect b="0" l="0" r="0" t="0"/>
          <a:stretch/>
        </p:blipFill>
        <p:spPr>
          <a:xfrm>
            <a:off x="7543800" y="1242150"/>
            <a:ext cx="845031" cy="856020"/>
          </a:xfrm>
          <a:prstGeom prst="rect">
            <a:avLst/>
          </a:prstGeom>
          <a:noFill/>
          <a:ln>
            <a:noFill/>
          </a:ln>
        </p:spPr>
      </p:pic>
      <p:pic>
        <p:nvPicPr>
          <p:cNvPr id="580" name="Shape 580"/>
          <p:cNvPicPr preferRelativeResize="0"/>
          <p:nvPr/>
        </p:nvPicPr>
        <p:blipFill rotWithShape="1">
          <a:blip r:embed="rId10">
            <a:alphaModFix/>
          </a:blip>
          <a:srcRect b="0" l="0" r="0" t="0"/>
          <a:stretch/>
        </p:blipFill>
        <p:spPr>
          <a:xfrm>
            <a:off x="1630029" y="1739055"/>
            <a:ext cx="968789" cy="784685"/>
          </a:xfrm>
          <a:prstGeom prst="rect">
            <a:avLst/>
          </a:prstGeom>
          <a:noFill/>
          <a:ln>
            <a:noFill/>
          </a:ln>
        </p:spPr>
      </p:pic>
      <p:pic>
        <p:nvPicPr>
          <p:cNvPr id="581" name="Shape 581"/>
          <p:cNvPicPr preferRelativeResize="0"/>
          <p:nvPr/>
        </p:nvPicPr>
        <p:blipFill rotWithShape="1">
          <a:blip r:embed="rId11">
            <a:alphaModFix/>
          </a:blip>
          <a:srcRect b="0" l="0" r="0" t="0"/>
          <a:stretch/>
        </p:blipFill>
        <p:spPr>
          <a:xfrm>
            <a:off x="6796045" y="1790701"/>
            <a:ext cx="914400" cy="734938"/>
          </a:xfrm>
          <a:prstGeom prst="rect">
            <a:avLst/>
          </a:prstGeom>
          <a:noFill/>
          <a:ln>
            <a:noFill/>
          </a:ln>
        </p:spPr>
      </p:pic>
      <p:sp>
        <p:nvSpPr>
          <p:cNvPr id="582" name="Shape 582"/>
          <p:cNvSpPr/>
          <p:nvPr/>
        </p:nvSpPr>
        <p:spPr>
          <a:xfrm>
            <a:off x="1907452" y="2571750"/>
            <a:ext cx="5263652" cy="1295400"/>
          </a:xfrm>
          <a:prstGeom prst="rect">
            <a:avLst/>
          </a:prstGeom>
          <a:noFill/>
          <a:ln>
            <a:noFill/>
          </a:ln>
        </p:spPr>
        <p:txBody>
          <a:bodyPr anchorCtr="0" anchor="ctr" bIns="0" lIns="0" rIns="0" tIns="0">
            <a:noAutofit/>
          </a:bodyPr>
          <a:lstStyle/>
          <a:p>
            <a:pPr indent="0" lvl="0" marL="0" marR="0" rtl="0" algn="ctr">
              <a:spcBef>
                <a:spcPts val="0"/>
              </a:spcBef>
              <a:spcAft>
                <a:spcPts val="0"/>
              </a:spcAft>
              <a:buSzPct val="25000"/>
              <a:buNone/>
            </a:pPr>
            <a:r>
              <a:rPr b="0" baseline="0" i="0" lang="de-DE" sz="1400" u="none" cap="none" strike="noStrike">
                <a:solidFill>
                  <a:srgbClr val="FFCA1D"/>
                </a:solidFill>
                <a:latin typeface="Arial"/>
                <a:ea typeface="Arial"/>
                <a:cs typeface="Arial"/>
                <a:sym typeface="Arial"/>
              </a:rPr>
              <a:t>30+ Initiatives</a:t>
            </a:r>
          </a:p>
          <a:p>
            <a:pPr indent="0" lvl="0" marL="0" marR="0" rtl="0" algn="ctr">
              <a:spcBef>
                <a:spcPts val="0"/>
              </a:spcBef>
              <a:spcAft>
                <a:spcPts val="0"/>
              </a:spcAft>
              <a:buSzPct val="25000"/>
              <a:buNone/>
            </a:pPr>
            <a:r>
              <a:rPr b="0" baseline="0" i="0" lang="de-DE" sz="1400" u="none" cap="none" strike="noStrike">
                <a:solidFill>
                  <a:srgbClr val="FFFFFF"/>
                </a:solidFill>
                <a:latin typeface="Arial"/>
                <a:ea typeface="Arial"/>
                <a:cs typeface="Arial"/>
                <a:sym typeface="Arial"/>
              </a:rPr>
              <a:t>Transparency and Citizens’ Empowerment</a:t>
            </a:r>
          </a:p>
          <a:p>
            <a:pPr indent="0" lvl="0" marL="0" marR="0" rtl="0" algn="ctr">
              <a:spcBef>
                <a:spcPts val="0"/>
              </a:spcBef>
              <a:spcAft>
                <a:spcPts val="0"/>
              </a:spcAft>
              <a:buSzPct val="25000"/>
              <a:buNone/>
            </a:pPr>
            <a:r>
              <a:rPr b="0" baseline="0" i="0" lang="de-DE" sz="1400" u="none" cap="none" strike="noStrike">
                <a:solidFill>
                  <a:srgbClr val="FFFFFF"/>
                </a:solidFill>
                <a:latin typeface="Arial"/>
                <a:ea typeface="Arial"/>
                <a:cs typeface="Arial"/>
                <a:sym typeface="Arial"/>
              </a:rPr>
              <a:t>Public Sector Performance</a:t>
            </a:r>
          </a:p>
          <a:p>
            <a:pPr indent="0" lvl="0" marL="0" marR="0" rtl="0" algn="ctr">
              <a:spcBef>
                <a:spcPts val="0"/>
              </a:spcBef>
              <a:spcAft>
                <a:spcPts val="0"/>
              </a:spcAft>
              <a:buSzPct val="25000"/>
              <a:buNone/>
            </a:pPr>
            <a:r>
              <a:rPr b="0" baseline="0" i="0" lang="de-DE" sz="1400" u="none" cap="none" strike="noStrike">
                <a:solidFill>
                  <a:srgbClr val="FFFFFF"/>
                </a:solidFill>
                <a:latin typeface="Arial"/>
                <a:ea typeface="Arial"/>
                <a:cs typeface="Arial"/>
                <a:sym typeface="Arial"/>
              </a:rPr>
              <a:t>Anti-Corruption</a:t>
            </a:r>
          </a:p>
          <a:p>
            <a:pPr indent="0" lvl="0" marL="0" marR="0" rtl="0" algn="ctr">
              <a:spcBef>
                <a:spcPts val="0"/>
              </a:spcBef>
              <a:spcAft>
                <a:spcPts val="0"/>
              </a:spcAft>
              <a:buSzPct val="25000"/>
              <a:buNone/>
            </a:pPr>
            <a:r>
              <a:rPr b="0" baseline="0" i="0" lang="de-DE" sz="1400" u="none" cap="none" strike="noStrike">
                <a:solidFill>
                  <a:srgbClr val="FFCA1D"/>
                </a:solidFill>
                <a:latin typeface="Arial"/>
                <a:ea typeface="Arial"/>
                <a:cs typeface="Arial"/>
                <a:sym typeface="Arial"/>
              </a:rPr>
              <a:t>9 Priority Legislations</a:t>
            </a:r>
          </a:p>
        </p:txBody>
      </p:sp>
      <p:sp>
        <p:nvSpPr>
          <p:cNvPr id="583" name="Shape 583"/>
          <p:cNvSpPr/>
          <p:nvPr/>
        </p:nvSpPr>
        <p:spPr>
          <a:xfrm>
            <a:off x="0" y="3940873"/>
            <a:ext cx="9144000" cy="993076"/>
          </a:xfrm>
          <a:prstGeom prst="rect">
            <a:avLst/>
          </a:prstGeom>
          <a:noFill/>
          <a:ln>
            <a:noFill/>
          </a:ln>
        </p:spPr>
        <p:txBody>
          <a:bodyPr anchorCtr="0" anchor="ctr" bIns="0" lIns="0" rIns="0" tIns="0">
            <a:noAutofit/>
          </a:bodyPr>
          <a:lstStyle/>
          <a:p>
            <a:pPr indent="0" lvl="0" marL="0" marR="0" rtl="0" algn="ctr">
              <a:spcBef>
                <a:spcPts val="0"/>
              </a:spcBef>
              <a:spcAft>
                <a:spcPts val="0"/>
              </a:spcAft>
              <a:buSzPct val="25000"/>
              <a:buNone/>
            </a:pPr>
            <a:r>
              <a:rPr b="0" baseline="0" i="0" lang="de-DE" sz="1200" u="none" cap="none" strike="noStrike">
                <a:solidFill>
                  <a:srgbClr val="FFCA1D"/>
                </a:solidFill>
                <a:latin typeface="Arial"/>
                <a:ea typeface="Arial"/>
                <a:cs typeface="Arial"/>
                <a:sym typeface="Arial"/>
              </a:rPr>
              <a:t>Chair: </a:t>
            </a:r>
            <a:r>
              <a:rPr b="0" baseline="0" i="0" lang="de-DE" sz="1200" u="none" cap="none" strike="noStrike">
                <a:solidFill>
                  <a:srgbClr val="FFFFFF"/>
                </a:solidFill>
                <a:latin typeface="Arial"/>
                <a:ea typeface="Arial"/>
                <a:cs typeface="Arial"/>
                <a:sym typeface="Arial"/>
              </a:rPr>
              <a:t>The President</a:t>
            </a:r>
          </a:p>
          <a:p>
            <a:pPr indent="0" lvl="0" marL="0" marR="0" rtl="0" algn="ctr">
              <a:spcBef>
                <a:spcPts val="0"/>
              </a:spcBef>
              <a:spcAft>
                <a:spcPts val="0"/>
              </a:spcAft>
              <a:buSzPct val="25000"/>
              <a:buNone/>
            </a:pPr>
            <a:r>
              <a:rPr b="0" baseline="0" i="0" lang="de-DE" sz="1200" u="none" cap="none" strike="noStrike">
                <a:solidFill>
                  <a:srgbClr val="FFCA1D"/>
                </a:solidFill>
                <a:latin typeface="Arial"/>
                <a:ea typeface="Arial"/>
                <a:cs typeface="Arial"/>
                <a:sym typeface="Arial"/>
              </a:rPr>
              <a:t>Members: </a:t>
            </a:r>
            <a:r>
              <a:rPr b="0" baseline="0" i="0" lang="de-DE" sz="1200" u="none" cap="none" strike="noStrike">
                <a:solidFill>
                  <a:srgbClr val="FFFFFF"/>
                </a:solidFill>
                <a:latin typeface="Arial"/>
                <a:ea typeface="Arial"/>
                <a:cs typeface="Arial"/>
                <a:sym typeface="Arial"/>
              </a:rPr>
              <a:t>Dep’t of Budget and Management</a:t>
            </a:r>
            <a:r>
              <a:rPr b="0" baseline="0" i="0" lang="de-DE" sz="1200" u="none" cap="none" strike="noStrike">
                <a:solidFill>
                  <a:srgbClr val="FFCA1D"/>
                </a:solidFill>
                <a:latin typeface="Arial"/>
                <a:ea typeface="Arial"/>
                <a:cs typeface="Arial"/>
                <a:sym typeface="Arial"/>
              </a:rPr>
              <a:t> (Secretariat)</a:t>
            </a:r>
          </a:p>
          <a:p>
            <a:pPr indent="0" lvl="0" marL="0" marR="0" rtl="0" algn="ctr">
              <a:spcBef>
                <a:spcPts val="0"/>
              </a:spcBef>
              <a:spcAft>
                <a:spcPts val="0"/>
              </a:spcAft>
              <a:buSzPct val="25000"/>
              <a:buNone/>
            </a:pPr>
            <a:r>
              <a:rPr b="0" baseline="0" i="0" lang="de-DE" sz="1200" u="none" cap="none" strike="noStrike">
                <a:solidFill>
                  <a:srgbClr val="FFFFFF"/>
                </a:solidFill>
                <a:latin typeface="Arial"/>
                <a:ea typeface="Arial"/>
                <a:cs typeface="Arial"/>
                <a:sym typeface="Arial"/>
              </a:rPr>
              <a:t>Dep’t of Finance, Dep’t of the Interior and Local Government, Dep’t of Justice, </a:t>
            </a:r>
          </a:p>
          <a:p>
            <a:pPr indent="0" lvl="0" marL="0" marR="0" rtl="0" algn="ctr">
              <a:spcBef>
                <a:spcPts val="0"/>
              </a:spcBef>
              <a:spcAft>
                <a:spcPts val="0"/>
              </a:spcAft>
              <a:buSzPct val="25000"/>
              <a:buNone/>
            </a:pPr>
            <a:r>
              <a:rPr b="0" baseline="0" i="0" lang="de-DE" sz="1200" u="none" cap="none" strike="noStrike">
                <a:solidFill>
                  <a:srgbClr val="FFFFFF"/>
                </a:solidFill>
                <a:latin typeface="Arial"/>
                <a:ea typeface="Arial"/>
                <a:cs typeface="Arial"/>
                <a:sym typeface="Arial"/>
              </a:rPr>
              <a:t>Dep’t of Trade and Industry, Presidential Legislative Liaison Office,</a:t>
            </a:r>
          </a:p>
          <a:p>
            <a:pPr indent="0" lvl="0" marL="0" marR="0" rtl="0" algn="ctr">
              <a:spcBef>
                <a:spcPts val="0"/>
              </a:spcBef>
              <a:spcAft>
                <a:spcPts val="0"/>
              </a:spcAft>
              <a:buSzPct val="25000"/>
              <a:buNone/>
            </a:pPr>
            <a:r>
              <a:rPr b="0" baseline="0" i="0" lang="de-DE" sz="1200" u="none" cap="none" strike="noStrike">
                <a:solidFill>
                  <a:srgbClr val="FFFFFF"/>
                </a:solidFill>
                <a:latin typeface="Arial"/>
                <a:ea typeface="Arial"/>
                <a:cs typeface="Arial"/>
                <a:sym typeface="Arial"/>
              </a:rPr>
              <a:t>Office of the Presidential Legal Counsel</a:t>
            </a:r>
          </a:p>
          <a:p>
            <a:pPr indent="0" lvl="0" marL="0" marR="0" rtl="0" algn="ctr">
              <a:spcBef>
                <a:spcPts val="0"/>
              </a:spcBef>
              <a:spcAft>
                <a:spcPts val="0"/>
              </a:spcAft>
              <a:buNone/>
            </a:pPr>
            <a:r>
              <a:t/>
            </a:r>
            <a:endParaRPr b="0" baseline="0" i="0" sz="1200" u="none" cap="none" strike="noStrike">
              <a:solidFill>
                <a:srgbClr val="FFFFFF"/>
              </a:solidFill>
              <a:latin typeface="Arial"/>
              <a:ea typeface="Arial"/>
              <a:cs typeface="Arial"/>
              <a:sym typeface="Arial"/>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87" name="Shape 587"/>
        <p:cNvGrpSpPr/>
        <p:nvPr/>
      </p:nvGrpSpPr>
      <p:grpSpPr>
        <a:xfrm>
          <a:off x="0" y="0"/>
          <a:ext cx="0" cy="0"/>
          <a:chOff x="0" y="0"/>
          <a:chExt cx="0" cy="0"/>
        </a:xfrm>
      </p:grpSpPr>
      <p:pic>
        <p:nvPicPr>
          <p:cNvPr id="588" name="Shape 588"/>
          <p:cNvPicPr preferRelativeResize="0"/>
          <p:nvPr/>
        </p:nvPicPr>
        <p:blipFill rotWithShape="1">
          <a:blip r:embed="rId3">
            <a:alphaModFix amt="3000"/>
          </a:blip>
          <a:srcRect b="29707" l="0" r="18018" t="20432"/>
          <a:stretch/>
        </p:blipFill>
        <p:spPr>
          <a:xfrm>
            <a:off x="1035844" y="-6698"/>
            <a:ext cx="8126016" cy="5183683"/>
          </a:xfrm>
          <a:prstGeom prst="rect">
            <a:avLst/>
          </a:prstGeom>
          <a:noFill/>
          <a:ln>
            <a:noFill/>
          </a:ln>
        </p:spPr>
      </p:pic>
      <p:pic>
        <p:nvPicPr>
          <p:cNvPr id="589" name="Shape 589"/>
          <p:cNvPicPr preferRelativeResize="0"/>
          <p:nvPr/>
        </p:nvPicPr>
        <p:blipFill rotWithShape="1">
          <a:blip r:embed="rId4">
            <a:alphaModFix/>
          </a:blip>
          <a:srcRect b="0" l="0" r="0" t="0"/>
          <a:stretch/>
        </p:blipFill>
        <p:spPr>
          <a:xfrm>
            <a:off x="11033125" y="5400675"/>
            <a:ext cx="1831975" cy="1181100"/>
          </a:xfrm>
          <a:prstGeom prst="rect">
            <a:avLst/>
          </a:prstGeom>
          <a:noFill/>
          <a:ln>
            <a:noFill/>
          </a:ln>
        </p:spPr>
      </p:pic>
      <p:pic>
        <p:nvPicPr>
          <p:cNvPr id="590" name="Shape 590"/>
          <p:cNvPicPr preferRelativeResize="0"/>
          <p:nvPr/>
        </p:nvPicPr>
        <p:blipFill rotWithShape="1">
          <a:blip r:embed="rId5">
            <a:alphaModFix/>
          </a:blip>
          <a:srcRect b="0" l="0" r="0" t="0"/>
          <a:stretch/>
        </p:blipFill>
        <p:spPr>
          <a:xfrm>
            <a:off x="11" y="0"/>
            <a:ext cx="9143998" cy="5277444"/>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4" name="Shape 594"/>
        <p:cNvGrpSpPr/>
        <p:nvPr/>
      </p:nvGrpSpPr>
      <p:grpSpPr>
        <a:xfrm>
          <a:off x="0" y="0"/>
          <a:ext cx="0" cy="0"/>
          <a:chOff x="0" y="0"/>
          <a:chExt cx="0" cy="0"/>
        </a:xfrm>
      </p:grpSpPr>
      <p:pic>
        <p:nvPicPr>
          <p:cNvPr id="595" name="Shape 595"/>
          <p:cNvPicPr preferRelativeResize="0"/>
          <p:nvPr/>
        </p:nvPicPr>
        <p:blipFill rotWithShape="1">
          <a:blip r:embed="rId3">
            <a:alphaModFix amt="6000"/>
          </a:blip>
          <a:srcRect b="0" l="0" r="14532" t="0"/>
          <a:stretch/>
        </p:blipFill>
        <p:spPr>
          <a:xfrm>
            <a:off x="4953001" y="0"/>
            <a:ext cx="4190999" cy="5143499"/>
          </a:xfrm>
          <a:prstGeom prst="rect">
            <a:avLst/>
          </a:prstGeom>
          <a:noFill/>
          <a:ln>
            <a:noFill/>
          </a:ln>
        </p:spPr>
      </p:pic>
      <p:sp>
        <p:nvSpPr>
          <p:cNvPr id="596" name="Shape 596"/>
          <p:cNvSpPr txBox="1"/>
          <p:nvPr>
            <p:ph idx="1" type="body"/>
          </p:nvPr>
        </p:nvSpPr>
        <p:spPr>
          <a:xfrm>
            <a:off x="533400" y="895350"/>
            <a:ext cx="8153399" cy="3737372"/>
          </a:xfrm>
          <a:prstGeom prst="rect">
            <a:avLst/>
          </a:prstGeom>
          <a:noFill/>
          <a:ln>
            <a:noFill/>
          </a:ln>
        </p:spPr>
        <p:txBody>
          <a:bodyPr anchorCtr="0" anchor="t" bIns="45700" lIns="91425" rIns="91425" tIns="45700">
            <a:noAutofit/>
          </a:bodyPr>
          <a:lstStyle/>
          <a:p>
            <a:pPr indent="0" lvl="0" marL="0" marR="0" rtl="0" algn="ctr">
              <a:spcBef>
                <a:spcPts val="0"/>
              </a:spcBef>
              <a:buClr>
                <a:srgbClr val="000000"/>
              </a:buClr>
              <a:buSzPct val="25000"/>
              <a:buFont typeface="Arial"/>
              <a:buNone/>
            </a:pPr>
            <a:r>
              <a:rPr b="1" baseline="0" i="0" lang="de-DE" sz="1800" u="none" cap="none" strike="noStrike">
                <a:solidFill>
                  <a:srgbClr val="000000"/>
                </a:solidFill>
                <a:latin typeface="Arial"/>
                <a:ea typeface="Arial"/>
                <a:cs typeface="Arial"/>
                <a:sym typeface="Arial"/>
              </a:rPr>
              <a:t>Sec. 26. Open Government Data.</a:t>
            </a:r>
            <a:r>
              <a:rPr b="0" baseline="0" i="0" lang="de-DE" sz="1800" u="none" cap="none" strike="noStrike">
                <a:solidFill>
                  <a:srgbClr val="000000"/>
                </a:solidFill>
                <a:latin typeface="Arial"/>
                <a:ea typeface="Arial"/>
                <a:cs typeface="Arial"/>
                <a:sym typeface="Arial"/>
              </a:rPr>
              <a:t> Departments, bureaus, and offices of the National Government, including Constitutional Offices enjoying fiscal autonomy, SUCs, and GOCCs shall adopt a policy of openness for all datasets created, collected, processed, disseminated, or disposed through the use of public funds to the extent permitted by applicable laws and subject to individual privacy, confidentiality, national security, or other legally-mandated restrictions. </a:t>
            </a:r>
            <a:r>
              <a:rPr b="1" baseline="0" i="0" lang="de-DE" sz="1800" u="none" cap="none" strike="noStrike">
                <a:solidFill>
                  <a:srgbClr val="000000"/>
                </a:solidFill>
                <a:latin typeface="Arial"/>
                <a:ea typeface="Arial"/>
                <a:cs typeface="Arial"/>
                <a:sym typeface="Arial"/>
              </a:rPr>
              <a:t>Openness means that datasets published by agencies shall be machine-readable, in open formats, and released with open licenses.</a:t>
            </a:r>
          </a:p>
          <a:p>
            <a:pPr indent="0" lvl="0" marL="0" marR="0" rtl="0" algn="ctr">
              <a:spcBef>
                <a:spcPts val="360"/>
              </a:spcBef>
              <a:buClr>
                <a:srgbClr val="000000"/>
              </a:buClr>
              <a:buSzPct val="25000"/>
              <a:buFont typeface="Arial"/>
              <a:buNone/>
            </a:pPr>
            <a:r>
              <a:rPr b="0" baseline="0" i="0" lang="de-DE" sz="1800" u="none" cap="none" strike="noStrike">
                <a:solidFill>
                  <a:srgbClr val="000000"/>
                </a:solidFill>
                <a:latin typeface="Arial"/>
                <a:ea typeface="Arial"/>
                <a:cs typeface="Arial"/>
                <a:sym typeface="Arial"/>
              </a:rPr>
              <a:t> </a:t>
            </a:r>
          </a:p>
          <a:p>
            <a:pPr indent="0" lvl="0" marL="0" marR="0" rtl="0" algn="ctr">
              <a:spcBef>
                <a:spcPts val="360"/>
              </a:spcBef>
              <a:buClr>
                <a:srgbClr val="000000"/>
              </a:buClr>
              <a:buSzPct val="25000"/>
              <a:buFont typeface="Arial"/>
              <a:buNone/>
            </a:pPr>
            <a:r>
              <a:rPr b="0" baseline="0" i="0" lang="de-DE" sz="1800" u="none" cap="none" strike="noStrike">
                <a:solidFill>
                  <a:srgbClr val="000000"/>
                </a:solidFill>
                <a:latin typeface="Arial"/>
                <a:ea typeface="Arial"/>
                <a:cs typeface="Arial"/>
                <a:sym typeface="Arial"/>
              </a:rPr>
              <a:t>Implementation of this section shall be subject to guidelines to be issued by the Open Data Philippines Task Force comprised of the Office of the Presidential Spokesperson, DBM, and the Presidential Communications Development and Strategic Planning Office.</a:t>
            </a:r>
          </a:p>
          <a:p>
            <a:pPr indent="0" lvl="0" marL="0" marR="0" rtl="0" algn="ctr">
              <a:spcBef>
                <a:spcPts val="360"/>
              </a:spcBef>
              <a:buClr>
                <a:schemeClr val="dk1"/>
              </a:buClr>
              <a:buFont typeface="Arial"/>
              <a:buNone/>
            </a:pPr>
            <a:r>
              <a:t/>
            </a:r>
            <a:endParaRPr b="0" baseline="0" i="0" sz="1800" u="none" cap="none" strike="noStrike">
              <a:solidFill>
                <a:srgbClr val="000000"/>
              </a:solidFill>
              <a:latin typeface="Arial"/>
              <a:ea typeface="Arial"/>
              <a:cs typeface="Arial"/>
              <a:sym typeface="Arial"/>
            </a:endParaRPr>
          </a:p>
        </p:txBody>
      </p:sp>
      <p:pic>
        <p:nvPicPr>
          <p:cNvPr id="597" name="Shape 597"/>
          <p:cNvPicPr preferRelativeResize="0"/>
          <p:nvPr/>
        </p:nvPicPr>
        <p:blipFill rotWithShape="1">
          <a:blip r:embed="rId4">
            <a:alphaModFix/>
          </a:blip>
          <a:srcRect b="0" l="0" r="0" t="0"/>
          <a:stretch/>
        </p:blipFill>
        <p:spPr>
          <a:xfrm>
            <a:off x="0" y="4914900"/>
            <a:ext cx="9144000" cy="285750"/>
          </a:xfrm>
          <a:prstGeom prst="rect">
            <a:avLst/>
          </a:prstGeom>
          <a:noFill/>
          <a:ln>
            <a:noFill/>
          </a:ln>
        </p:spPr>
      </p:pic>
      <p:sp>
        <p:nvSpPr>
          <p:cNvPr id="598" name="Shape 598"/>
          <p:cNvSpPr txBox="1"/>
          <p:nvPr>
            <p:ph type="title"/>
          </p:nvPr>
        </p:nvSpPr>
        <p:spPr>
          <a:xfrm>
            <a:off x="541770" y="266700"/>
            <a:ext cx="8229600" cy="857250"/>
          </a:xfrm>
          <a:prstGeom prst="rect">
            <a:avLst/>
          </a:prstGeom>
          <a:noFill/>
          <a:ln>
            <a:noFill/>
          </a:ln>
        </p:spPr>
        <p:txBody>
          <a:bodyPr anchorCtr="0" anchor="t" bIns="45700" lIns="91425" rIns="91425" tIns="45700">
            <a:noAutofit/>
          </a:bodyPr>
          <a:lstStyle/>
          <a:p>
            <a:pPr indent="0" lvl="0" marL="0" marR="0" rtl="0" algn="ctr">
              <a:spcBef>
                <a:spcPts val="0"/>
              </a:spcBef>
              <a:buClr>
                <a:srgbClr val="000000"/>
              </a:buClr>
              <a:buSzPct val="25000"/>
              <a:buFont typeface="Arial"/>
              <a:buNone/>
            </a:pPr>
            <a:r>
              <a:rPr b="0" baseline="0" i="0" lang="de-DE" sz="3200" u="none" cap="none" strike="noStrike">
                <a:solidFill>
                  <a:srgbClr val="000000"/>
                </a:solidFill>
                <a:latin typeface="Arial"/>
                <a:ea typeface="Arial"/>
                <a:cs typeface="Arial"/>
                <a:sym typeface="Arial"/>
              </a:rPr>
              <a:t>2015 General Appropriations Act</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603" name="Shape 603"/>
        <p:cNvGrpSpPr/>
        <p:nvPr/>
      </p:nvGrpSpPr>
      <p:grpSpPr>
        <a:xfrm>
          <a:off x="0" y="0"/>
          <a:ext cx="0" cy="0"/>
          <a:chOff x="0" y="0"/>
          <a:chExt cx="0" cy="0"/>
        </a:xfrm>
      </p:grpSpPr>
      <p:pic>
        <p:nvPicPr>
          <p:cNvPr id="604" name="Shape 604"/>
          <p:cNvPicPr preferRelativeResize="0"/>
          <p:nvPr/>
        </p:nvPicPr>
        <p:blipFill rotWithShape="1">
          <a:blip r:embed="rId3">
            <a:alphaModFix amt="3000"/>
          </a:blip>
          <a:srcRect b="29707" l="0" r="18018" t="20432"/>
          <a:stretch/>
        </p:blipFill>
        <p:spPr>
          <a:xfrm>
            <a:off x="1035844" y="-6698"/>
            <a:ext cx="8126016" cy="5183683"/>
          </a:xfrm>
          <a:prstGeom prst="rect">
            <a:avLst/>
          </a:prstGeom>
          <a:noFill/>
          <a:ln>
            <a:noFill/>
          </a:ln>
        </p:spPr>
      </p:pic>
      <p:sp>
        <p:nvSpPr>
          <p:cNvPr id="605" name="Shape 605"/>
          <p:cNvSpPr/>
          <p:nvPr/>
        </p:nvSpPr>
        <p:spPr>
          <a:xfrm>
            <a:off x="416885" y="1151908"/>
            <a:ext cx="8581342" cy="2562669"/>
          </a:xfrm>
          <a:prstGeom prst="rect">
            <a:avLst/>
          </a:prstGeom>
          <a:noFill/>
          <a:ln>
            <a:noFill/>
          </a:ln>
        </p:spPr>
        <p:txBody>
          <a:bodyPr anchorCtr="0" anchor="ctr" bIns="0" lIns="0" rIns="0" tIns="0">
            <a:noAutofit/>
          </a:bodyPr>
          <a:lstStyle/>
          <a:p>
            <a:pPr indent="0" lvl="0" marL="0" marR="0" rtl="0" algn="l">
              <a:spcBef>
                <a:spcPts val="0"/>
              </a:spcBef>
              <a:spcAft>
                <a:spcPts val="0"/>
              </a:spcAft>
              <a:buSzPct val="25000"/>
              <a:buNone/>
            </a:pPr>
            <a:r>
              <a:rPr b="0" baseline="0" i="0" lang="de-DE" sz="1800" u="none" cap="none" strike="noStrike">
                <a:solidFill>
                  <a:schemeClr val="lt1"/>
                </a:solidFill>
                <a:latin typeface="Arial"/>
                <a:ea typeface="Arial"/>
                <a:cs typeface="Arial"/>
                <a:sym typeface="Arial"/>
              </a:rPr>
              <a:t>The</a:t>
            </a:r>
            <a:r>
              <a:rPr b="0" baseline="0" i="0" lang="de-DE" sz="1800" u="none" cap="none" strike="noStrike">
                <a:solidFill>
                  <a:srgbClr val="FFCA1D"/>
                </a:solidFill>
                <a:latin typeface="Arial"/>
                <a:ea typeface="Arial"/>
                <a:cs typeface="Arial"/>
                <a:sym typeface="Arial"/>
              </a:rPr>
              <a:t> motivation </a:t>
            </a:r>
            <a:r>
              <a:rPr b="0" baseline="0" i="0" lang="de-DE" sz="1800" u="none" cap="none" strike="noStrike">
                <a:solidFill>
                  <a:srgbClr val="FFFFFF"/>
                </a:solidFill>
                <a:latin typeface="Arial"/>
                <a:ea typeface="Arial"/>
                <a:cs typeface="Arial"/>
                <a:sym typeface="Arial"/>
              </a:rPr>
              <a:t>to do open data, in our experience, is</a:t>
            </a:r>
            <a:r>
              <a:rPr b="0" baseline="0" i="0" lang="de-DE" sz="1800" u="none" cap="none" strike="noStrike">
                <a:solidFill>
                  <a:srgbClr val="FFCA1D"/>
                </a:solidFill>
                <a:latin typeface="Arial"/>
                <a:ea typeface="Arial"/>
                <a:cs typeface="Arial"/>
                <a:sym typeface="Arial"/>
              </a:rPr>
              <a:t> transparency.</a:t>
            </a:r>
          </a:p>
          <a:p>
            <a:pPr indent="0" lvl="0" marL="0" marR="0" rtl="0" algn="l">
              <a:spcBef>
                <a:spcPts val="0"/>
              </a:spcBef>
              <a:spcAft>
                <a:spcPts val="0"/>
              </a:spcAft>
              <a:buNone/>
            </a:pPr>
            <a:r>
              <a:t/>
            </a:r>
            <a:endParaRPr b="0" baseline="0" i="0" sz="1800" u="none" cap="none" strike="noStrike">
              <a:solidFill>
                <a:srgbClr val="FFCA1D"/>
              </a:solidFill>
              <a:latin typeface="Arial"/>
              <a:ea typeface="Arial"/>
              <a:cs typeface="Arial"/>
              <a:sym typeface="Arial"/>
            </a:endParaRPr>
          </a:p>
          <a:p>
            <a:pPr indent="0" lvl="0" marL="0" marR="0" rtl="0" algn="l">
              <a:spcBef>
                <a:spcPts val="0"/>
              </a:spcBef>
              <a:spcAft>
                <a:spcPts val="0"/>
              </a:spcAft>
              <a:buSzPct val="25000"/>
              <a:buNone/>
            </a:pPr>
            <a:r>
              <a:rPr b="0" baseline="0" i="0" lang="de-DE" sz="1800" u="none" cap="none" strike="noStrike">
                <a:solidFill>
                  <a:srgbClr val="FFFFFF"/>
                </a:solidFill>
                <a:latin typeface="Arial"/>
                <a:ea typeface="Arial"/>
                <a:cs typeface="Arial"/>
                <a:sym typeface="Arial"/>
              </a:rPr>
              <a:t>We have yet to see </a:t>
            </a:r>
            <a:r>
              <a:rPr b="0" baseline="0" i="0" lang="de-DE" sz="1800" u="none" cap="none" strike="noStrike">
                <a:solidFill>
                  <a:srgbClr val="FFCA1D"/>
                </a:solidFill>
                <a:latin typeface="Arial"/>
                <a:ea typeface="Arial"/>
                <a:cs typeface="Arial"/>
                <a:sym typeface="Arial"/>
              </a:rPr>
              <a:t>efficiency</a:t>
            </a:r>
            <a:r>
              <a:rPr b="0" baseline="0" i="0" lang="de-DE" sz="1800" u="none" cap="none" strike="noStrike">
                <a:solidFill>
                  <a:srgbClr val="FFFFFF"/>
                </a:solidFill>
                <a:latin typeface="Arial"/>
                <a:ea typeface="Arial"/>
                <a:cs typeface="Arial"/>
                <a:sym typeface="Arial"/>
              </a:rPr>
              <a:t>, such as improved service delivery and generation of economic and commercial activity, as a </a:t>
            </a:r>
            <a:r>
              <a:rPr b="0" baseline="0" i="0" lang="de-DE" sz="1800" u="none" cap="none" strike="noStrike">
                <a:solidFill>
                  <a:srgbClr val="FFCA1D"/>
                </a:solidFill>
                <a:latin typeface="Arial"/>
                <a:ea typeface="Arial"/>
                <a:cs typeface="Arial"/>
                <a:sym typeface="Arial"/>
              </a:rPr>
              <a:t>motivation </a:t>
            </a:r>
            <a:r>
              <a:rPr b="0" baseline="0" i="0" lang="de-DE" sz="1800" u="none" cap="none" strike="noStrike">
                <a:solidFill>
                  <a:srgbClr val="FFFFFF"/>
                </a:solidFill>
                <a:latin typeface="Arial"/>
                <a:ea typeface="Arial"/>
                <a:cs typeface="Arial"/>
                <a:sym typeface="Arial"/>
              </a:rPr>
              <a:t>to practice open data.</a:t>
            </a:r>
          </a:p>
          <a:p>
            <a:pPr indent="0" lvl="0" marL="0" marR="0" rtl="0" algn="l">
              <a:spcBef>
                <a:spcPts val="0"/>
              </a:spcBef>
              <a:spcAft>
                <a:spcPts val="0"/>
              </a:spcAft>
              <a:buNone/>
            </a:pPr>
            <a:r>
              <a:t/>
            </a:r>
            <a:endParaRPr b="0" baseline="0" i="0" sz="1800" u="none" cap="none" strike="noStrike">
              <a:solidFill>
                <a:srgbClr val="FFCA1D"/>
              </a:solidFill>
              <a:latin typeface="Arial"/>
              <a:ea typeface="Arial"/>
              <a:cs typeface="Arial"/>
              <a:sym typeface="Arial"/>
            </a:endParaRPr>
          </a:p>
          <a:p>
            <a:pPr indent="0" lvl="0" marL="0" marR="0" rtl="0" algn="l">
              <a:spcBef>
                <a:spcPts val="0"/>
              </a:spcBef>
              <a:spcAft>
                <a:spcPts val="0"/>
              </a:spcAft>
              <a:buSzPct val="25000"/>
              <a:buNone/>
            </a:pPr>
            <a:r>
              <a:rPr b="0" baseline="0" i="0" lang="de-DE" sz="1800" u="none" cap="none" strike="noStrike">
                <a:solidFill>
                  <a:srgbClr val="FFCA1D"/>
                </a:solidFill>
                <a:latin typeface="Arial"/>
                <a:ea typeface="Arial"/>
                <a:cs typeface="Arial"/>
                <a:sym typeface="Arial"/>
              </a:rPr>
              <a:t>The challenge is how to make the case for efficiency.</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9" name="Shape 609"/>
        <p:cNvGrpSpPr/>
        <p:nvPr/>
      </p:nvGrpSpPr>
      <p:grpSpPr>
        <a:xfrm>
          <a:off x="0" y="0"/>
          <a:ext cx="0" cy="0"/>
          <a:chOff x="0" y="0"/>
          <a:chExt cx="0" cy="0"/>
        </a:xfrm>
      </p:grpSpPr>
      <p:pic>
        <p:nvPicPr>
          <p:cNvPr id="610" name="Shape 610"/>
          <p:cNvPicPr preferRelativeResize="0"/>
          <p:nvPr/>
        </p:nvPicPr>
        <p:blipFill rotWithShape="1">
          <a:blip r:embed="rId3">
            <a:alphaModFix amt="6000"/>
          </a:blip>
          <a:srcRect b="-1110" l="0" r="14532" t="0"/>
          <a:stretch/>
        </p:blipFill>
        <p:spPr>
          <a:xfrm>
            <a:off x="4953001" y="0"/>
            <a:ext cx="4190999" cy="5200649"/>
          </a:xfrm>
          <a:prstGeom prst="rect">
            <a:avLst/>
          </a:prstGeom>
          <a:noFill/>
          <a:ln>
            <a:noFill/>
          </a:ln>
        </p:spPr>
      </p:pic>
      <p:sp>
        <p:nvSpPr>
          <p:cNvPr id="611" name="Shape 611"/>
          <p:cNvSpPr txBox="1"/>
          <p:nvPr>
            <p:ph idx="1" type="body"/>
          </p:nvPr>
        </p:nvSpPr>
        <p:spPr>
          <a:xfrm>
            <a:off x="381000" y="1616409"/>
            <a:ext cx="8390369" cy="3012740"/>
          </a:xfrm>
          <a:prstGeom prst="rect">
            <a:avLst/>
          </a:prstGeom>
          <a:noFill/>
          <a:ln>
            <a:noFill/>
          </a:ln>
        </p:spPr>
        <p:txBody>
          <a:bodyPr anchorCtr="0" anchor="t" bIns="45700" lIns="91425" rIns="91425" tIns="45700">
            <a:noAutofit/>
          </a:bodyPr>
          <a:lstStyle/>
          <a:p>
            <a:pPr indent="0" lvl="0" marL="0" marR="0" rtl="0" algn="ctr">
              <a:spcBef>
                <a:spcPts val="0"/>
              </a:spcBef>
              <a:buClr>
                <a:srgbClr val="000000"/>
              </a:buClr>
              <a:buSzPct val="25000"/>
              <a:buFont typeface="Arial"/>
              <a:buNone/>
            </a:pPr>
            <a:r>
              <a:rPr b="1" baseline="0" i="0" lang="de-DE" sz="1800" u="none" cap="none" strike="noStrike">
                <a:solidFill>
                  <a:srgbClr val="000000"/>
                </a:solidFill>
                <a:latin typeface="Arial"/>
                <a:ea typeface="Arial"/>
                <a:cs typeface="Arial"/>
                <a:sym typeface="Arial"/>
              </a:rPr>
              <a:t>Sec. 176. Works of the Government.</a:t>
            </a:r>
            <a:r>
              <a:rPr b="0" baseline="0" i="0" lang="de-DE" sz="1800" u="none" cap="none" strike="noStrike">
                <a:solidFill>
                  <a:srgbClr val="000000"/>
                </a:solidFill>
                <a:latin typeface="Arial"/>
                <a:ea typeface="Arial"/>
                <a:cs typeface="Arial"/>
                <a:sym typeface="Arial"/>
              </a:rPr>
              <a:t> – 176.1 . No copyright shall subsist in any work of the Government of the Philippines. </a:t>
            </a:r>
            <a:r>
              <a:rPr b="1" baseline="0" i="0" lang="de-DE" sz="1800" u="none" cap="none" strike="noStrike">
                <a:solidFill>
                  <a:srgbClr val="000000"/>
                </a:solidFill>
                <a:latin typeface="Arial"/>
                <a:ea typeface="Arial"/>
                <a:cs typeface="Arial"/>
                <a:sym typeface="Arial"/>
              </a:rPr>
              <a:t>However, prior approval of the government agency or office wherein the work is created shall be necessary for exploitation of such work for proft. </a:t>
            </a:r>
            <a:r>
              <a:rPr b="0" baseline="0" i="0" lang="de-DE" sz="1800" u="none" cap="none" strike="noStrike">
                <a:solidFill>
                  <a:srgbClr val="000000"/>
                </a:solidFill>
                <a:latin typeface="Arial"/>
                <a:ea typeface="Arial"/>
                <a:cs typeface="Arial"/>
                <a:sym typeface="Arial"/>
              </a:rPr>
              <a:t>Such agency or office may, among other things, impose as a condition the payment of royalties. No prior approval or conditions shall be required for use of any purpose of statutes, rules and regulations, and speeches, lectures, sermons, addresses, and dissertations, pronounced, read or rendered in courts of justice, before administrative agencies, in deliberative assemblies and in meetingsof public character.</a:t>
            </a:r>
          </a:p>
        </p:txBody>
      </p:sp>
      <p:pic>
        <p:nvPicPr>
          <p:cNvPr id="612" name="Shape 612"/>
          <p:cNvPicPr preferRelativeResize="0"/>
          <p:nvPr/>
        </p:nvPicPr>
        <p:blipFill rotWithShape="1">
          <a:blip r:embed="rId4">
            <a:alphaModFix/>
          </a:blip>
          <a:srcRect b="0" l="0" r="0" t="0"/>
          <a:stretch/>
        </p:blipFill>
        <p:spPr>
          <a:xfrm>
            <a:off x="0" y="4914900"/>
            <a:ext cx="9144000" cy="285750"/>
          </a:xfrm>
          <a:prstGeom prst="rect">
            <a:avLst/>
          </a:prstGeom>
          <a:noFill/>
          <a:ln>
            <a:noFill/>
          </a:ln>
        </p:spPr>
      </p:pic>
      <p:sp>
        <p:nvSpPr>
          <p:cNvPr id="613" name="Shape 613"/>
          <p:cNvSpPr txBox="1"/>
          <p:nvPr>
            <p:ph type="title"/>
          </p:nvPr>
        </p:nvSpPr>
        <p:spPr>
          <a:xfrm>
            <a:off x="541770" y="266700"/>
            <a:ext cx="8229600" cy="1314449"/>
          </a:xfrm>
          <a:prstGeom prst="rect">
            <a:avLst/>
          </a:prstGeom>
          <a:noFill/>
          <a:ln>
            <a:noFill/>
          </a:ln>
        </p:spPr>
        <p:txBody>
          <a:bodyPr anchorCtr="0" anchor="t" bIns="45700" lIns="91425" rIns="91425" tIns="45700">
            <a:noAutofit/>
          </a:bodyPr>
          <a:lstStyle/>
          <a:p>
            <a:pPr indent="0" lvl="0" marL="0" marR="0" rtl="0" algn="ctr">
              <a:spcBef>
                <a:spcPts val="0"/>
              </a:spcBef>
              <a:buClr>
                <a:srgbClr val="000000"/>
              </a:buClr>
              <a:buSzPct val="25000"/>
              <a:buFont typeface="Arial"/>
              <a:buNone/>
            </a:pPr>
            <a:r>
              <a:rPr b="0" baseline="0" i="0" lang="de-DE" sz="3200" u="none" cap="none" strike="noStrike">
                <a:solidFill>
                  <a:srgbClr val="000000"/>
                </a:solidFill>
                <a:latin typeface="Arial"/>
                <a:ea typeface="Arial"/>
                <a:cs typeface="Arial"/>
                <a:sym typeface="Arial"/>
              </a:rPr>
              <a:t>Intellectual Property Code </a:t>
            </a:r>
            <a:br>
              <a:rPr b="0" baseline="0" i="0" lang="de-DE" sz="3200" u="none" cap="none" strike="noStrike">
                <a:solidFill>
                  <a:srgbClr val="000000"/>
                </a:solidFill>
                <a:latin typeface="Arial"/>
                <a:ea typeface="Arial"/>
                <a:cs typeface="Arial"/>
                <a:sym typeface="Arial"/>
              </a:rPr>
            </a:br>
            <a:r>
              <a:rPr b="0" baseline="0" i="0" lang="de-DE" sz="3200" u="none" cap="none" strike="noStrike">
                <a:solidFill>
                  <a:srgbClr val="000000"/>
                </a:solidFill>
                <a:latin typeface="Arial"/>
                <a:ea typeface="Arial"/>
                <a:cs typeface="Arial"/>
                <a:sym typeface="Arial"/>
              </a:rPr>
              <a:t>of the Philippines</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618" name="Shape 618"/>
        <p:cNvGrpSpPr/>
        <p:nvPr/>
      </p:nvGrpSpPr>
      <p:grpSpPr>
        <a:xfrm>
          <a:off x="0" y="0"/>
          <a:ext cx="0" cy="0"/>
          <a:chOff x="0" y="0"/>
          <a:chExt cx="0" cy="0"/>
        </a:xfrm>
      </p:grpSpPr>
      <p:pic>
        <p:nvPicPr>
          <p:cNvPr id="619" name="Shape 619"/>
          <p:cNvPicPr preferRelativeResize="0"/>
          <p:nvPr/>
        </p:nvPicPr>
        <p:blipFill rotWithShape="1">
          <a:blip r:embed="rId3">
            <a:alphaModFix amt="3000"/>
          </a:blip>
          <a:srcRect b="29707" l="0" r="18018" t="20432"/>
          <a:stretch/>
        </p:blipFill>
        <p:spPr>
          <a:xfrm>
            <a:off x="1035844" y="-6698"/>
            <a:ext cx="8126016" cy="5183683"/>
          </a:xfrm>
          <a:prstGeom prst="rect">
            <a:avLst/>
          </a:prstGeom>
          <a:noFill/>
          <a:ln>
            <a:noFill/>
          </a:ln>
        </p:spPr>
      </p:pic>
      <p:sp>
        <p:nvSpPr>
          <p:cNvPr id="620" name="Shape 620"/>
          <p:cNvSpPr/>
          <p:nvPr/>
        </p:nvSpPr>
        <p:spPr>
          <a:xfrm>
            <a:off x="416885" y="1152079"/>
            <a:ext cx="8581342" cy="2562669"/>
          </a:xfrm>
          <a:prstGeom prst="rect">
            <a:avLst/>
          </a:prstGeom>
          <a:noFill/>
          <a:ln>
            <a:noFill/>
          </a:ln>
        </p:spPr>
        <p:txBody>
          <a:bodyPr anchorCtr="0" anchor="ctr" bIns="0" lIns="0" rIns="0" tIns="0">
            <a:noAutofit/>
          </a:bodyPr>
          <a:lstStyle/>
          <a:p>
            <a:pPr indent="0" lvl="0" marL="0" marR="0" rtl="0" algn="l">
              <a:spcBef>
                <a:spcPts val="0"/>
              </a:spcBef>
              <a:spcAft>
                <a:spcPts val="0"/>
              </a:spcAft>
              <a:buSzPct val="25000"/>
              <a:buNone/>
            </a:pPr>
            <a:r>
              <a:rPr b="0" baseline="0" i="0" lang="de-DE" sz="1800" u="none" cap="none" strike="noStrike">
                <a:solidFill>
                  <a:schemeClr val="lt1"/>
                </a:solidFill>
                <a:latin typeface="Arial"/>
                <a:ea typeface="Arial"/>
                <a:cs typeface="Arial"/>
                <a:sym typeface="Arial"/>
              </a:rPr>
              <a:t>Open Data operates on </a:t>
            </a:r>
            <a:r>
              <a:rPr b="0" baseline="0" i="0" lang="de-DE" sz="1800" u="none" cap="none" strike="noStrike">
                <a:solidFill>
                  <a:srgbClr val="FFCA1D"/>
                </a:solidFill>
                <a:latin typeface="Arial"/>
                <a:ea typeface="Arial"/>
                <a:cs typeface="Arial"/>
                <a:sym typeface="Arial"/>
              </a:rPr>
              <a:t>trust.</a:t>
            </a:r>
          </a:p>
          <a:p>
            <a:pPr indent="0" lvl="0" marL="0" marR="0" rtl="0" algn="l">
              <a:spcBef>
                <a:spcPts val="0"/>
              </a:spcBef>
              <a:spcAft>
                <a:spcPts val="0"/>
              </a:spcAft>
              <a:buNone/>
            </a:pPr>
            <a:r>
              <a:t/>
            </a:r>
            <a:endParaRPr b="0" baseline="0" i="0" sz="1800" u="none" cap="none" strike="noStrike">
              <a:solidFill>
                <a:srgbClr val="FFCA1D"/>
              </a:solidFill>
              <a:latin typeface="Arial"/>
              <a:ea typeface="Arial"/>
              <a:cs typeface="Arial"/>
              <a:sym typeface="Arial"/>
            </a:endParaRPr>
          </a:p>
          <a:p>
            <a:pPr indent="0" lvl="0" marL="0" marR="0" rtl="0" algn="l">
              <a:spcBef>
                <a:spcPts val="0"/>
              </a:spcBef>
              <a:spcAft>
                <a:spcPts val="0"/>
              </a:spcAft>
              <a:buSzPct val="25000"/>
              <a:buNone/>
            </a:pPr>
            <a:r>
              <a:rPr b="0" baseline="0" i="0" lang="de-DE" sz="1800" u="none" cap="none" strike="noStrike">
                <a:solidFill>
                  <a:srgbClr val="FFFFFF"/>
                </a:solidFill>
                <a:latin typeface="Arial"/>
                <a:ea typeface="Arial"/>
                <a:cs typeface="Arial"/>
                <a:sym typeface="Arial"/>
              </a:rPr>
              <a:t>And it is expected that the </a:t>
            </a:r>
            <a:r>
              <a:rPr b="0" baseline="0" i="0" lang="de-DE" sz="1800" u="none" cap="none" strike="noStrike">
                <a:solidFill>
                  <a:srgbClr val="FFCA1D"/>
                </a:solidFill>
                <a:latin typeface="Arial"/>
                <a:ea typeface="Arial"/>
                <a:cs typeface="Arial"/>
                <a:sym typeface="Arial"/>
              </a:rPr>
              <a:t>integrity </a:t>
            </a:r>
            <a:r>
              <a:rPr b="0" baseline="0" i="0" lang="de-DE" sz="1800" u="none" cap="none" strike="noStrike">
                <a:solidFill>
                  <a:srgbClr val="FFFFFF"/>
                </a:solidFill>
                <a:latin typeface="Arial"/>
                <a:ea typeface="Arial"/>
                <a:cs typeface="Arial"/>
                <a:sym typeface="Arial"/>
              </a:rPr>
              <a:t>and</a:t>
            </a:r>
            <a:r>
              <a:rPr b="0" baseline="0" i="0" lang="de-DE" sz="1800" u="none" cap="none" strike="noStrike">
                <a:solidFill>
                  <a:srgbClr val="FFCA1D"/>
                </a:solidFill>
                <a:latin typeface="Arial"/>
                <a:ea typeface="Arial"/>
                <a:cs typeface="Arial"/>
                <a:sym typeface="Arial"/>
              </a:rPr>
              <a:t> accuracy </a:t>
            </a:r>
            <a:r>
              <a:rPr b="0" baseline="0" i="0" lang="de-DE" sz="1800" u="none" cap="none" strike="noStrike">
                <a:solidFill>
                  <a:srgbClr val="FFFFFF"/>
                </a:solidFill>
                <a:latin typeface="Arial"/>
                <a:ea typeface="Arial"/>
                <a:cs typeface="Arial"/>
                <a:sym typeface="Arial"/>
              </a:rPr>
              <a:t>of government data will be </a:t>
            </a:r>
            <a:r>
              <a:rPr b="0" baseline="0" i="0" lang="de-DE" sz="1800" u="none" cap="none" strike="noStrike">
                <a:solidFill>
                  <a:srgbClr val="FFCA1D"/>
                </a:solidFill>
                <a:latin typeface="Arial"/>
                <a:ea typeface="Arial"/>
                <a:cs typeface="Arial"/>
                <a:sym typeface="Arial"/>
              </a:rPr>
              <a:t>questioned.</a:t>
            </a:r>
          </a:p>
          <a:p>
            <a:pPr indent="0" lvl="0" marL="0" marR="0" rtl="0" algn="l">
              <a:spcBef>
                <a:spcPts val="0"/>
              </a:spcBef>
              <a:spcAft>
                <a:spcPts val="0"/>
              </a:spcAft>
              <a:buNone/>
            </a:pPr>
            <a:r>
              <a:t/>
            </a:r>
            <a:endParaRPr b="0" baseline="0" i="0" sz="1800" u="none" cap="none" strike="noStrike">
              <a:solidFill>
                <a:srgbClr val="FFCA1D"/>
              </a:solidFill>
              <a:latin typeface="Arial"/>
              <a:ea typeface="Arial"/>
              <a:cs typeface="Arial"/>
              <a:sym typeface="Arial"/>
            </a:endParaRPr>
          </a:p>
          <a:p>
            <a:pPr indent="0" lvl="0" marL="0" marR="0" rtl="0" algn="l">
              <a:spcBef>
                <a:spcPts val="0"/>
              </a:spcBef>
              <a:spcAft>
                <a:spcPts val="0"/>
              </a:spcAft>
              <a:buSzPct val="25000"/>
              <a:buNone/>
            </a:pPr>
            <a:r>
              <a:rPr b="0" baseline="0" i="0" lang="de-DE" sz="1800" u="none" cap="none" strike="noStrike">
                <a:solidFill>
                  <a:srgbClr val="FFFFFF"/>
                </a:solidFill>
                <a:latin typeface="Arial"/>
                <a:ea typeface="Arial"/>
                <a:cs typeface="Arial"/>
                <a:sym typeface="Arial"/>
              </a:rPr>
              <a:t>The challenge for governments is to </a:t>
            </a:r>
            <a:r>
              <a:rPr b="0" baseline="0" i="0" lang="de-DE" sz="1800" u="none" cap="none" strike="noStrike">
                <a:solidFill>
                  <a:srgbClr val="FFCA1D"/>
                </a:solidFill>
                <a:latin typeface="Arial"/>
                <a:ea typeface="Arial"/>
                <a:cs typeface="Arial"/>
                <a:sym typeface="Arial"/>
              </a:rPr>
              <a:t>reduce human intervention in the life cycle of datasets </a:t>
            </a:r>
            <a:r>
              <a:rPr b="0" baseline="0" i="0" lang="de-DE" sz="1800" u="none" cap="none" strike="noStrike">
                <a:solidFill>
                  <a:srgbClr val="FFFFFF"/>
                </a:solidFill>
                <a:latin typeface="Arial"/>
                <a:ea typeface="Arial"/>
                <a:cs typeface="Arial"/>
                <a:sym typeface="Arial"/>
              </a:rPr>
              <a:t>from the moment it is collected to the point of release.</a:t>
            </a:r>
          </a:p>
          <a:p>
            <a:pPr indent="0" lvl="0" marL="0" marR="0" rtl="0" algn="l">
              <a:spcBef>
                <a:spcPts val="0"/>
              </a:spcBef>
              <a:spcAft>
                <a:spcPts val="0"/>
              </a:spcAft>
              <a:buNone/>
            </a:pPr>
            <a:r>
              <a:t/>
            </a:r>
            <a:endParaRPr b="0" baseline="0" i="0" sz="1800" u="none" cap="none" strike="noStrike">
              <a:solidFill>
                <a:srgbClr val="FFCA1D"/>
              </a:solidFill>
              <a:latin typeface="Arial"/>
              <a:ea typeface="Arial"/>
              <a:cs typeface="Arial"/>
              <a:sym typeface="Arial"/>
            </a:endParaRPr>
          </a:p>
          <a:p>
            <a:pPr indent="0" lvl="0" marL="0" marR="0" rtl="0" algn="r">
              <a:spcBef>
                <a:spcPts val="0"/>
              </a:spcBef>
              <a:spcAft>
                <a:spcPts val="0"/>
              </a:spcAft>
              <a:buNone/>
            </a:pPr>
            <a:r>
              <a:t/>
            </a:r>
            <a:endParaRPr b="0" baseline="0" i="0" sz="1800" u="none" cap="none" strike="noStrike">
              <a:solidFill>
                <a:srgbClr val="FFCA1D"/>
              </a:solidFill>
              <a:latin typeface="Arial"/>
              <a:ea typeface="Arial"/>
              <a:cs typeface="Arial"/>
              <a:sym typeface="Arial"/>
            </a:endParaRP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624" name="Shape 624"/>
        <p:cNvGrpSpPr/>
        <p:nvPr/>
      </p:nvGrpSpPr>
      <p:grpSpPr>
        <a:xfrm>
          <a:off x="0" y="0"/>
          <a:ext cx="0" cy="0"/>
          <a:chOff x="0" y="0"/>
          <a:chExt cx="0" cy="0"/>
        </a:xfrm>
      </p:grpSpPr>
      <p:pic>
        <p:nvPicPr>
          <p:cNvPr id="625" name="Shape 625"/>
          <p:cNvPicPr preferRelativeResize="0"/>
          <p:nvPr/>
        </p:nvPicPr>
        <p:blipFill rotWithShape="1">
          <a:blip r:embed="rId3">
            <a:alphaModFix/>
          </a:blip>
          <a:srcRect b="0" l="0" r="0" t="0"/>
          <a:stretch/>
        </p:blipFill>
        <p:spPr>
          <a:xfrm>
            <a:off x="0" y="209551"/>
            <a:ext cx="9144000" cy="4724398"/>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pic>
        <p:nvPicPr>
          <p:cNvPr id="137" name="Shape 137"/>
          <p:cNvPicPr preferRelativeResize="0"/>
          <p:nvPr/>
        </p:nvPicPr>
        <p:blipFill rotWithShape="1">
          <a:blip r:embed="rId3">
            <a:alphaModFix/>
          </a:blip>
          <a:srcRect b="5170" l="0" r="0" t="9901"/>
          <a:stretch/>
        </p:blipFill>
        <p:spPr>
          <a:xfrm>
            <a:off x="0" y="0"/>
            <a:ext cx="9143996" cy="5143499"/>
          </a:xfrm>
          <a:prstGeom prst="rect">
            <a:avLst/>
          </a:prstGeom>
          <a:noFill/>
          <a:ln>
            <a:noFill/>
          </a:ln>
        </p:spPr>
      </p:pic>
      <p:sp>
        <p:nvSpPr>
          <p:cNvPr id="138" name="Shape 138"/>
          <p:cNvSpPr/>
          <p:nvPr/>
        </p:nvSpPr>
        <p:spPr>
          <a:xfrm>
            <a:off x="-100" y="4339425"/>
            <a:ext cx="9144001" cy="804001"/>
          </a:xfrm>
          <a:prstGeom prst="rect">
            <a:avLst/>
          </a:prstGeom>
          <a:solidFill>
            <a:srgbClr val="0C0C0C">
              <a:alpha val="85490"/>
            </a:srgbClr>
          </a:solidFill>
          <a:ln>
            <a:noFill/>
          </a:ln>
        </p:spPr>
        <p:txBody>
          <a:bodyPr anchorCtr="0" anchor="ctr" bIns="0" lIns="0" rIns="0" tIns="0">
            <a:noAutofit/>
          </a:bodyPr>
          <a:lstStyle/>
          <a:p>
            <a:pPr indent="0" lvl="0" marL="0" marR="0" rtl="0" algn="l">
              <a:spcBef>
                <a:spcPts val="0"/>
              </a:spcBef>
              <a:buNone/>
            </a:pPr>
            <a:r>
              <a:t/>
            </a:r>
            <a:endParaRPr b="0" baseline="0" i="0" sz="1400" u="none" cap="none" strike="noStrike">
              <a:solidFill>
                <a:srgbClr val="252727"/>
              </a:solidFill>
              <a:latin typeface="Arial"/>
              <a:ea typeface="Arial"/>
              <a:cs typeface="Arial"/>
              <a:sym typeface="Arial"/>
            </a:endParaRPr>
          </a:p>
        </p:txBody>
      </p:sp>
      <p:sp>
        <p:nvSpPr>
          <p:cNvPr id="139" name="Shape 139"/>
          <p:cNvSpPr/>
          <p:nvPr/>
        </p:nvSpPr>
        <p:spPr>
          <a:xfrm>
            <a:off x="209100" y="4566094"/>
            <a:ext cx="8725800" cy="276998"/>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baseline="0" i="0" lang="de-DE" sz="1800" u="none" cap="none" strike="noStrike">
                <a:solidFill>
                  <a:srgbClr val="FFFFFF"/>
                </a:solidFill>
                <a:latin typeface="Arial"/>
                <a:ea typeface="Arial"/>
                <a:cs typeface="Arial"/>
                <a:sym typeface="Arial"/>
              </a:rPr>
              <a:t>Towards Demand-Driven and Inclusive Open Data in Jakarta</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629" name="Shape 629"/>
        <p:cNvGrpSpPr/>
        <p:nvPr/>
      </p:nvGrpSpPr>
      <p:grpSpPr>
        <a:xfrm>
          <a:off x="0" y="0"/>
          <a:ext cx="0" cy="0"/>
          <a:chOff x="0" y="0"/>
          <a:chExt cx="0" cy="0"/>
        </a:xfrm>
      </p:grpSpPr>
      <p:pic>
        <p:nvPicPr>
          <p:cNvPr id="630" name="Shape 630"/>
          <p:cNvPicPr preferRelativeResize="0"/>
          <p:nvPr/>
        </p:nvPicPr>
        <p:blipFill rotWithShape="1">
          <a:blip r:embed="rId3">
            <a:alphaModFix amt="3000"/>
          </a:blip>
          <a:srcRect b="29707" l="0" r="18018" t="20432"/>
          <a:stretch/>
        </p:blipFill>
        <p:spPr>
          <a:xfrm>
            <a:off x="1094183" y="131266"/>
            <a:ext cx="8126016" cy="5183683"/>
          </a:xfrm>
          <a:prstGeom prst="rect">
            <a:avLst/>
          </a:prstGeom>
          <a:noFill/>
          <a:ln>
            <a:noFill/>
          </a:ln>
        </p:spPr>
      </p:pic>
      <p:sp>
        <p:nvSpPr>
          <p:cNvPr id="631" name="Shape 631"/>
          <p:cNvSpPr/>
          <p:nvPr/>
        </p:nvSpPr>
        <p:spPr>
          <a:xfrm>
            <a:off x="3312742" y="514350"/>
            <a:ext cx="5495229" cy="1090474"/>
          </a:xfrm>
          <a:prstGeom prst="rect">
            <a:avLst/>
          </a:prstGeom>
          <a:noFill/>
          <a:ln>
            <a:noFill/>
          </a:ln>
        </p:spPr>
        <p:txBody>
          <a:bodyPr anchorCtr="0" anchor="ctr" bIns="0" lIns="0" rIns="0" tIns="0">
            <a:noAutofit/>
          </a:bodyPr>
          <a:lstStyle/>
          <a:p>
            <a:pPr indent="0" lvl="0" marL="0" marR="0" rtl="0" algn="l">
              <a:spcBef>
                <a:spcPts val="0"/>
              </a:spcBef>
              <a:spcAft>
                <a:spcPts val="0"/>
              </a:spcAft>
              <a:buNone/>
            </a:pPr>
            <a:r>
              <a:t/>
            </a:r>
            <a:endParaRPr b="0" baseline="0" i="0" sz="4000" u="none" cap="none" strike="noStrike">
              <a:solidFill>
                <a:srgbClr val="FFCA1D"/>
              </a:solidFill>
              <a:latin typeface="Arial"/>
              <a:ea typeface="Arial"/>
              <a:cs typeface="Arial"/>
              <a:sym typeface="Arial"/>
            </a:endParaRPr>
          </a:p>
          <a:p>
            <a:pPr indent="0" lvl="0" marL="0" marR="0" rtl="0" algn="l">
              <a:spcBef>
                <a:spcPts val="0"/>
              </a:spcBef>
              <a:spcAft>
                <a:spcPts val="0"/>
              </a:spcAft>
              <a:buSzPct val="25000"/>
              <a:buNone/>
            </a:pPr>
            <a:r>
              <a:rPr b="0" baseline="0" i="0" lang="de-DE" sz="4000" u="none" cap="none" strike="noStrike">
                <a:solidFill>
                  <a:srgbClr val="FFCA1D"/>
                </a:solidFill>
                <a:latin typeface="Arial"/>
                <a:ea typeface="Arial"/>
                <a:cs typeface="Arial"/>
                <a:sym typeface="Arial"/>
              </a:rPr>
              <a:t>politics, efficiency, trust</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635" name="Shape 635"/>
        <p:cNvGrpSpPr/>
        <p:nvPr/>
      </p:nvGrpSpPr>
      <p:grpSpPr>
        <a:xfrm>
          <a:off x="0" y="0"/>
          <a:ext cx="0" cy="0"/>
          <a:chOff x="0" y="0"/>
          <a:chExt cx="0" cy="0"/>
        </a:xfrm>
      </p:grpSpPr>
      <p:pic>
        <p:nvPicPr>
          <p:cNvPr id="636" name="Shape 636"/>
          <p:cNvPicPr preferRelativeResize="0"/>
          <p:nvPr/>
        </p:nvPicPr>
        <p:blipFill rotWithShape="1">
          <a:blip r:embed="rId3">
            <a:alphaModFix amt="3000"/>
          </a:blip>
          <a:srcRect b="29707" l="0" r="18018" t="20432"/>
          <a:stretch/>
        </p:blipFill>
        <p:spPr>
          <a:xfrm>
            <a:off x="1035844" y="-6698"/>
            <a:ext cx="8126016" cy="5183683"/>
          </a:xfrm>
          <a:prstGeom prst="rect">
            <a:avLst/>
          </a:prstGeom>
          <a:noFill/>
          <a:ln>
            <a:noFill/>
          </a:ln>
        </p:spPr>
      </p:pic>
      <p:pic>
        <p:nvPicPr>
          <p:cNvPr id="637" name="Shape 637"/>
          <p:cNvPicPr preferRelativeResize="0"/>
          <p:nvPr/>
        </p:nvPicPr>
        <p:blipFill rotWithShape="1">
          <a:blip r:embed="rId4">
            <a:alphaModFix/>
          </a:blip>
          <a:srcRect b="0" l="0" r="0" t="0"/>
          <a:stretch/>
        </p:blipFill>
        <p:spPr>
          <a:xfrm>
            <a:off x="0" y="209550"/>
            <a:ext cx="9144000" cy="4724400"/>
          </a:xfrm>
          <a:prstGeom prst="rect">
            <a:avLst/>
          </a:prstGeom>
          <a:noFill/>
          <a:ln>
            <a:noFill/>
          </a:ln>
        </p:spPr>
      </p:pic>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1" name="Shape 641"/>
        <p:cNvGrpSpPr/>
        <p:nvPr/>
      </p:nvGrpSpPr>
      <p:grpSpPr>
        <a:xfrm>
          <a:off x="0" y="0"/>
          <a:ext cx="0" cy="0"/>
          <a:chOff x="0" y="0"/>
          <a:chExt cx="0" cy="0"/>
        </a:xfrm>
      </p:grpSpPr>
      <p:sp>
        <p:nvSpPr>
          <p:cNvPr id="642" name="Shape 642"/>
          <p:cNvSpPr/>
          <p:nvPr/>
        </p:nvSpPr>
        <p:spPr>
          <a:xfrm>
            <a:off x="-150" y="0"/>
            <a:ext cx="9144001" cy="5156399"/>
          </a:xfrm>
          <a:prstGeom prst="rect">
            <a:avLst/>
          </a:prstGeom>
          <a:solidFill>
            <a:srgbClr val="622423"/>
          </a:solidFill>
          <a:ln>
            <a:noFill/>
          </a:ln>
        </p:spPr>
        <p:txBody>
          <a:bodyPr anchorCtr="0" anchor="ctr" bIns="0" lIns="0" rIns="0" tIns="0">
            <a:noAutofit/>
          </a:bodyPr>
          <a:lstStyle/>
          <a:p>
            <a:pPr indent="0" lvl="0" marL="0" marR="0" rtl="0" algn="l">
              <a:spcBef>
                <a:spcPts val="0"/>
              </a:spcBef>
              <a:buNone/>
            </a:pPr>
            <a:r>
              <a:t/>
            </a:r>
            <a:endParaRPr b="0" baseline="0" i="0" sz="1400" u="none" cap="none" strike="noStrike">
              <a:solidFill>
                <a:srgbClr val="252727"/>
              </a:solidFill>
              <a:latin typeface="Arial"/>
              <a:ea typeface="Arial"/>
              <a:cs typeface="Arial"/>
              <a:sym typeface="Arial"/>
            </a:endParaRPr>
          </a:p>
        </p:txBody>
      </p:sp>
      <p:sp>
        <p:nvSpPr>
          <p:cNvPr id="643" name="Shape 643"/>
          <p:cNvSpPr txBox="1"/>
          <p:nvPr/>
        </p:nvSpPr>
        <p:spPr>
          <a:xfrm>
            <a:off x="467650" y="2019300"/>
            <a:ext cx="8229600" cy="1237282"/>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lt1"/>
              </a:buClr>
              <a:buSzPct val="25000"/>
              <a:buFont typeface="Arial"/>
              <a:buNone/>
            </a:pPr>
            <a:r>
              <a:rPr b="0" baseline="0" i="0" lang="de-DE" sz="4000" u="none" cap="none" strike="noStrike">
                <a:solidFill>
                  <a:schemeClr val="lt1"/>
                </a:solidFill>
                <a:latin typeface="Arial"/>
                <a:ea typeface="Arial"/>
                <a:cs typeface="Arial"/>
                <a:sym typeface="Arial"/>
              </a:rPr>
              <a:t>Michael Cañares</a:t>
            </a:r>
          </a:p>
          <a:p>
            <a:pPr indent="0" lvl="0" marL="0" marR="0" rtl="0" algn="ctr">
              <a:lnSpc>
                <a:spcPct val="100000"/>
              </a:lnSpc>
              <a:spcBef>
                <a:spcPts val="0"/>
              </a:spcBef>
              <a:spcAft>
                <a:spcPts val="0"/>
              </a:spcAft>
              <a:buClr>
                <a:schemeClr val="lt1"/>
              </a:buClr>
              <a:buSzPct val="25000"/>
              <a:buFont typeface="Arial"/>
              <a:buNone/>
            </a:pPr>
            <a:r>
              <a:rPr b="0" baseline="0" i="0" lang="de-DE" sz="1400" u="none" cap="none" strike="noStrike">
                <a:solidFill>
                  <a:schemeClr val="lt1"/>
                </a:solidFill>
                <a:latin typeface="Arial"/>
                <a:ea typeface="Arial"/>
                <a:cs typeface="Arial"/>
                <a:sym typeface="Arial"/>
              </a:rPr>
              <a:t>Open Data Lab Jakarta</a:t>
            </a:r>
          </a:p>
        </p:txBody>
      </p:sp>
      <p:pic>
        <p:nvPicPr>
          <p:cNvPr id="644" name="Shape 644"/>
          <p:cNvPicPr preferRelativeResize="0"/>
          <p:nvPr/>
        </p:nvPicPr>
        <p:blipFill rotWithShape="1">
          <a:blip r:embed="rId3">
            <a:alphaModFix/>
          </a:blip>
          <a:srcRect b="0" l="0" r="0" t="0"/>
          <a:stretch/>
        </p:blipFill>
        <p:spPr>
          <a:xfrm>
            <a:off x="5029200" y="4260850"/>
            <a:ext cx="1676399" cy="444500"/>
          </a:xfrm>
          <a:prstGeom prst="rect">
            <a:avLst/>
          </a:prstGeom>
          <a:noFill/>
          <a:ln>
            <a:noFill/>
          </a:ln>
        </p:spPr>
      </p:pic>
      <p:pic>
        <p:nvPicPr>
          <p:cNvPr id="645" name="Shape 645"/>
          <p:cNvPicPr preferRelativeResize="0"/>
          <p:nvPr/>
        </p:nvPicPr>
        <p:blipFill rotWithShape="1">
          <a:blip r:embed="rId4">
            <a:alphaModFix/>
          </a:blip>
          <a:srcRect b="0" l="0" r="0" t="0"/>
          <a:stretch/>
        </p:blipFill>
        <p:spPr>
          <a:xfrm>
            <a:off x="2667000" y="4337050"/>
            <a:ext cx="2006600" cy="368299"/>
          </a:xfrm>
          <a:prstGeom prst="rect">
            <a:avLst/>
          </a:prstGeom>
          <a:noFill/>
          <a:ln>
            <a:noFill/>
          </a:ln>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9" name="Shape 649"/>
        <p:cNvGrpSpPr/>
        <p:nvPr/>
      </p:nvGrpSpPr>
      <p:grpSpPr>
        <a:xfrm>
          <a:off x="0" y="0"/>
          <a:ext cx="0" cy="0"/>
          <a:chOff x="0" y="0"/>
          <a:chExt cx="0" cy="0"/>
        </a:xfrm>
      </p:grpSpPr>
      <p:pic>
        <p:nvPicPr>
          <p:cNvPr id="650" name="Shape 650"/>
          <p:cNvPicPr preferRelativeResize="0"/>
          <p:nvPr/>
        </p:nvPicPr>
        <p:blipFill rotWithShape="1">
          <a:blip r:embed="rId3">
            <a:alphaModFix/>
          </a:blip>
          <a:srcRect b="15839" l="0" r="0" t="0"/>
          <a:stretch/>
        </p:blipFill>
        <p:spPr>
          <a:xfrm>
            <a:off x="0" y="0"/>
            <a:ext cx="9143993" cy="5143501"/>
          </a:xfrm>
          <a:prstGeom prst="rect">
            <a:avLst/>
          </a:prstGeom>
          <a:noFill/>
          <a:ln>
            <a:noFill/>
          </a:ln>
        </p:spPr>
      </p:pic>
      <p:sp>
        <p:nvSpPr>
          <p:cNvPr id="651" name="Shape 651"/>
          <p:cNvSpPr/>
          <p:nvPr/>
        </p:nvSpPr>
        <p:spPr>
          <a:xfrm>
            <a:off x="-100" y="4339425"/>
            <a:ext cx="9144000" cy="804000"/>
          </a:xfrm>
          <a:prstGeom prst="rect">
            <a:avLst/>
          </a:prstGeom>
          <a:solidFill>
            <a:srgbClr val="0C0C0C">
              <a:alpha val="65882"/>
            </a:srgbClr>
          </a:solidFill>
          <a:ln>
            <a:noFill/>
          </a:ln>
        </p:spPr>
        <p:txBody>
          <a:bodyPr anchorCtr="0" anchor="ctr" bIns="91425" lIns="91425" rIns="91425" tIns="91425">
            <a:noAutofit/>
          </a:bodyPr>
          <a:lstStyle/>
          <a:p>
            <a:pPr indent="0" lvl="0" marL="0" marR="0" rtl="0" algn="l">
              <a:spcBef>
                <a:spcPts val="0"/>
              </a:spcBef>
              <a:buClr>
                <a:srgbClr val="252727"/>
              </a:buClr>
              <a:buFont typeface="Arial"/>
              <a:buNone/>
            </a:pPr>
            <a:r>
              <a:t/>
            </a:r>
            <a:endParaRPr b="0" baseline="0" i="0" sz="1400" u="none" cap="none" strike="noStrike">
              <a:solidFill>
                <a:srgbClr val="252727"/>
              </a:solidFill>
              <a:latin typeface="Arial"/>
              <a:ea typeface="Arial"/>
              <a:cs typeface="Arial"/>
              <a:sym typeface="Arial"/>
            </a:endParaRPr>
          </a:p>
        </p:txBody>
      </p:sp>
      <p:sp>
        <p:nvSpPr>
          <p:cNvPr id="652" name="Shape 652"/>
          <p:cNvSpPr/>
          <p:nvPr/>
        </p:nvSpPr>
        <p:spPr>
          <a:xfrm>
            <a:off x="209100" y="4566094"/>
            <a:ext cx="8725800" cy="276998"/>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baseline="0" i="0" lang="de-DE" sz="1800" u="none" cap="none" strike="noStrike">
                <a:solidFill>
                  <a:srgbClr val="FFFFFF"/>
                </a:solidFill>
                <a:latin typeface="Arial"/>
                <a:ea typeface="Arial"/>
                <a:cs typeface="Arial"/>
                <a:sym typeface="Arial"/>
              </a:rPr>
              <a:t>Empowering Civil Society—Strengthening Financial Transparency</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6" name="Shape 656"/>
        <p:cNvGrpSpPr/>
        <p:nvPr/>
      </p:nvGrpSpPr>
      <p:grpSpPr>
        <a:xfrm>
          <a:off x="0" y="0"/>
          <a:ext cx="0" cy="0"/>
          <a:chOff x="0" y="0"/>
          <a:chExt cx="0" cy="0"/>
        </a:xfrm>
      </p:grpSpPr>
      <p:pic>
        <p:nvPicPr>
          <p:cNvPr id="657" name="Shape 657"/>
          <p:cNvPicPr preferRelativeResize="0"/>
          <p:nvPr/>
        </p:nvPicPr>
        <p:blipFill rotWithShape="1">
          <a:blip r:embed="rId3">
            <a:alphaModFix/>
          </a:blip>
          <a:srcRect b="0" l="0" r="0" t="0"/>
          <a:stretch/>
        </p:blipFill>
        <p:spPr>
          <a:xfrm>
            <a:off x="2819400" y="4557944"/>
            <a:ext cx="1447800" cy="376006"/>
          </a:xfrm>
          <a:prstGeom prst="rect">
            <a:avLst/>
          </a:prstGeom>
          <a:noFill/>
          <a:ln>
            <a:noFill/>
          </a:ln>
        </p:spPr>
      </p:pic>
      <p:cxnSp>
        <p:nvCxnSpPr>
          <p:cNvPr id="658" name="Shape 658"/>
          <p:cNvCxnSpPr/>
          <p:nvPr/>
        </p:nvCxnSpPr>
        <p:spPr>
          <a:xfrm>
            <a:off x="278790" y="4481810"/>
            <a:ext cx="8572862" cy="0"/>
          </a:xfrm>
          <a:prstGeom prst="straightConnector1">
            <a:avLst/>
          </a:prstGeom>
          <a:noFill/>
          <a:ln cap="flat" w="9525">
            <a:solidFill>
              <a:srgbClr val="808080"/>
            </a:solidFill>
            <a:prstDash val="solid"/>
            <a:round/>
            <a:headEnd len="med" w="med" type="none"/>
            <a:tailEnd len="med" w="med" type="none"/>
          </a:ln>
        </p:spPr>
      </p:cxnSp>
      <p:pic>
        <p:nvPicPr>
          <p:cNvPr id="659" name="Shape 659"/>
          <p:cNvPicPr preferRelativeResize="0"/>
          <p:nvPr/>
        </p:nvPicPr>
        <p:blipFill rotWithShape="1">
          <a:blip r:embed="rId4">
            <a:alphaModFix/>
          </a:blip>
          <a:srcRect b="0" l="0" r="0" t="0"/>
          <a:stretch/>
        </p:blipFill>
        <p:spPr>
          <a:xfrm>
            <a:off x="278797" y="4513673"/>
            <a:ext cx="2329275" cy="496475"/>
          </a:xfrm>
          <a:prstGeom prst="rect">
            <a:avLst/>
          </a:prstGeom>
          <a:noFill/>
          <a:ln>
            <a:noFill/>
          </a:ln>
        </p:spPr>
      </p:pic>
      <p:sp>
        <p:nvSpPr>
          <p:cNvPr id="660" name="Shape 660"/>
          <p:cNvSpPr/>
          <p:nvPr/>
        </p:nvSpPr>
        <p:spPr>
          <a:xfrm>
            <a:off x="-100" y="4077748"/>
            <a:ext cx="9144001" cy="1084801"/>
          </a:xfrm>
          <a:prstGeom prst="rect">
            <a:avLst/>
          </a:prstGeom>
          <a:solidFill>
            <a:srgbClr val="FFFFFF">
              <a:alpha val="80000"/>
            </a:srgbClr>
          </a:solidFill>
          <a:ln>
            <a:noFill/>
          </a:ln>
        </p:spPr>
        <p:txBody>
          <a:bodyPr anchorCtr="0" anchor="ctr" bIns="0" lIns="0" rIns="0" tIns="0">
            <a:noAutofit/>
          </a:bodyPr>
          <a:lstStyle/>
          <a:p>
            <a:pPr indent="0" lvl="0" marL="0" marR="0" rtl="0" algn="l">
              <a:spcBef>
                <a:spcPts val="0"/>
              </a:spcBef>
              <a:buNone/>
            </a:pPr>
            <a:r>
              <a:t/>
            </a:r>
            <a:endParaRPr b="0" baseline="0" i="0" sz="1400" u="none" cap="none" strike="noStrike">
              <a:solidFill>
                <a:srgbClr val="252727"/>
              </a:solidFill>
              <a:latin typeface="Arial"/>
              <a:ea typeface="Arial"/>
              <a:cs typeface="Arial"/>
              <a:sym typeface="Arial"/>
            </a:endParaRPr>
          </a:p>
        </p:txBody>
      </p:sp>
      <p:sp>
        <p:nvSpPr>
          <p:cNvPr id="661" name="Shape 661"/>
          <p:cNvSpPr txBox="1"/>
          <p:nvPr>
            <p:ph type="title"/>
          </p:nvPr>
        </p:nvSpPr>
        <p:spPr>
          <a:xfrm>
            <a:off x="4594133" y="361950"/>
            <a:ext cx="4103114" cy="1068195"/>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1" baseline="0" i="0" lang="de-DE" sz="1800" u="none" cap="none" strike="noStrike">
                <a:solidFill>
                  <a:schemeClr val="dk1"/>
                </a:solidFill>
                <a:latin typeface="Arial"/>
                <a:ea typeface="Arial"/>
                <a:cs typeface="Arial"/>
                <a:sym typeface="Arial"/>
              </a:rPr>
              <a:t>Perkumpulan IDEA </a:t>
            </a:r>
            <a:br>
              <a:rPr b="1" baseline="0" i="0" lang="de-DE" sz="1800" u="none" cap="none" strike="noStrike">
                <a:solidFill>
                  <a:schemeClr val="dk1"/>
                </a:solidFill>
                <a:latin typeface="Arial"/>
                <a:ea typeface="Arial"/>
                <a:cs typeface="Arial"/>
                <a:sym typeface="Arial"/>
              </a:rPr>
            </a:br>
            <a:r>
              <a:rPr b="0" baseline="0" i="0" lang="de-DE" sz="1200" u="sng" cap="none" strike="noStrike">
                <a:solidFill>
                  <a:schemeClr val="hlink"/>
                </a:solidFill>
                <a:latin typeface="Arial"/>
                <a:ea typeface="Arial"/>
                <a:cs typeface="Arial"/>
                <a:sym typeface="Arial"/>
                <a:hlinkClick r:id="rId5"/>
              </a:rPr>
              <a:t>http://perkumpulanidea.or.id/</a:t>
            </a:r>
            <a:r>
              <a:rPr b="0" baseline="0" i="0" lang="de-DE" sz="1200" u="none" cap="none" strike="noStrike">
                <a:solidFill>
                  <a:schemeClr val="dk1"/>
                </a:solidFill>
                <a:latin typeface="Arial"/>
                <a:ea typeface="Arial"/>
                <a:cs typeface="Arial"/>
                <a:sym typeface="Arial"/>
              </a:rPr>
              <a:t> </a:t>
            </a:r>
            <a:br>
              <a:rPr b="0" baseline="0" i="0" lang="de-DE" sz="1200" u="none" cap="none" strike="noStrike">
                <a:solidFill>
                  <a:schemeClr val="dk1"/>
                </a:solidFill>
                <a:latin typeface="Arial"/>
                <a:ea typeface="Arial"/>
                <a:cs typeface="Arial"/>
                <a:sym typeface="Arial"/>
              </a:rPr>
            </a:br>
            <a:br>
              <a:rPr b="0" baseline="0" i="0" lang="de-DE" sz="1200" u="none" cap="none" strike="noStrike">
                <a:solidFill>
                  <a:schemeClr val="dk1"/>
                </a:solidFill>
                <a:latin typeface="Arial"/>
                <a:ea typeface="Arial"/>
                <a:cs typeface="Arial"/>
                <a:sym typeface="Arial"/>
              </a:rPr>
            </a:br>
            <a:r>
              <a:rPr b="0" baseline="0" i="0" lang="de-DE" sz="1200" u="none" cap="none" strike="noStrike">
                <a:solidFill>
                  <a:schemeClr val="dk1"/>
                </a:solidFill>
                <a:latin typeface="Calibri"/>
                <a:ea typeface="Calibri"/>
                <a:cs typeface="Calibri"/>
                <a:sym typeface="Calibri"/>
              </a:rPr>
              <a:t>Yogyakarta, Indonesia</a:t>
            </a:r>
          </a:p>
        </p:txBody>
      </p:sp>
      <p:sp>
        <p:nvSpPr>
          <p:cNvPr id="662" name="Shape 662"/>
          <p:cNvSpPr txBox="1"/>
          <p:nvPr>
            <p:ph idx="1" type="body"/>
          </p:nvPr>
        </p:nvSpPr>
        <p:spPr>
          <a:xfrm>
            <a:off x="4594133" y="1370632"/>
            <a:ext cx="4321265" cy="35052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8F9494"/>
              </a:buClr>
              <a:buSzPct val="25000"/>
              <a:buFont typeface="Arial"/>
              <a:buNone/>
            </a:pPr>
            <a:r>
              <a:rPr b="0" baseline="0" i="0" lang="de-DE" sz="1400" u="none" cap="none" strike="noStrike">
                <a:solidFill>
                  <a:schemeClr val="dk1"/>
                </a:solidFill>
                <a:latin typeface="Arial"/>
                <a:ea typeface="Arial"/>
                <a:cs typeface="Arial"/>
                <a:sym typeface="Arial"/>
              </a:rPr>
              <a:t>Has a long tradition of translating budget information to accessible information by local citizens.</a:t>
            </a:r>
          </a:p>
          <a:p>
            <a:pPr indent="0" lvl="0" marL="0" marR="0" rtl="0" algn="l">
              <a:lnSpc>
                <a:spcPct val="100000"/>
              </a:lnSpc>
              <a:spcBef>
                <a:spcPts val="180"/>
              </a:spcBef>
              <a:spcAft>
                <a:spcPts val="0"/>
              </a:spcAft>
              <a:buClr>
                <a:srgbClr val="8F9494"/>
              </a:buClr>
              <a:buFont typeface="Arial"/>
              <a:buNone/>
            </a:pPr>
            <a:r>
              <a:t/>
            </a:r>
            <a:endParaRPr b="0" baseline="0" i="0" sz="1400" u="none" cap="none" strike="noStrike">
              <a:solidFill>
                <a:schemeClr val="dk1"/>
              </a:solidFill>
              <a:latin typeface="Arial"/>
              <a:ea typeface="Arial"/>
              <a:cs typeface="Arial"/>
              <a:sym typeface="Arial"/>
            </a:endParaRPr>
          </a:p>
          <a:p>
            <a:pPr indent="0" lvl="0" marL="0" marR="0" rtl="0" algn="l">
              <a:lnSpc>
                <a:spcPct val="100000"/>
              </a:lnSpc>
              <a:spcBef>
                <a:spcPts val="180"/>
              </a:spcBef>
              <a:spcAft>
                <a:spcPts val="0"/>
              </a:spcAft>
              <a:buClr>
                <a:srgbClr val="8F9494"/>
              </a:buClr>
              <a:buSzPct val="25000"/>
              <a:buFont typeface="Arial"/>
              <a:buNone/>
            </a:pPr>
            <a:r>
              <a:rPr b="0" baseline="0" i="0" lang="de-DE" sz="1400" u="none" cap="none" strike="noStrike">
                <a:solidFill>
                  <a:schemeClr val="dk1"/>
                </a:solidFill>
                <a:latin typeface="Arial"/>
                <a:ea typeface="Arial"/>
                <a:cs typeface="Arial"/>
                <a:sym typeface="Arial"/>
              </a:rPr>
              <a:t>The Indonesian FoI Act No 14 2008, classifies three types of information:</a:t>
            </a:r>
          </a:p>
          <a:p>
            <a:pPr indent="-139700" lvl="6" marL="2971800" marR="0" rtl="0" algn="l">
              <a:spcBef>
                <a:spcPts val="0"/>
              </a:spcBef>
              <a:buClr>
                <a:schemeClr val="dk1"/>
              </a:buClr>
              <a:buFont typeface="Arial"/>
              <a:buNone/>
            </a:pPr>
            <a:r>
              <a:t/>
            </a:r>
            <a:endParaRPr b="0" baseline="0" i="1" sz="1400" u="none" cap="none" strike="noStrike">
              <a:solidFill>
                <a:schemeClr val="dk1"/>
              </a:solidFill>
              <a:latin typeface="Arial"/>
              <a:ea typeface="Arial"/>
              <a:cs typeface="Arial"/>
              <a:sym typeface="Arial"/>
            </a:endParaRPr>
          </a:p>
          <a:p>
            <a:pPr indent="-342900" lvl="8" marL="342900" marR="0" rtl="0" algn="l">
              <a:spcBef>
                <a:spcPts val="0"/>
              </a:spcBef>
              <a:buClr>
                <a:schemeClr val="dk1"/>
              </a:buClr>
              <a:buSzPct val="100000"/>
              <a:buFont typeface="Arial"/>
              <a:buAutoNum type="alphaLcPeriod"/>
            </a:pPr>
            <a:r>
              <a:rPr b="0" baseline="0" i="1" lang="de-DE" sz="1400" u="none" cap="none" strike="noStrike">
                <a:solidFill>
                  <a:schemeClr val="dk1"/>
                </a:solidFill>
                <a:latin typeface="Arial"/>
                <a:ea typeface="Arial"/>
                <a:cs typeface="Arial"/>
                <a:sym typeface="Arial"/>
              </a:rPr>
              <a:t>Serta Merta</a:t>
            </a:r>
            <a:r>
              <a:rPr b="0" baseline="0" i="0" lang="de-DE" sz="1400" u="none" cap="none" strike="noStrike">
                <a:solidFill>
                  <a:schemeClr val="dk1"/>
                </a:solidFill>
                <a:latin typeface="Arial"/>
                <a:ea typeface="Arial"/>
                <a:cs typeface="Arial"/>
                <a:sym typeface="Arial"/>
              </a:rPr>
              <a:t>: Information that must be disclosed immediately </a:t>
            </a:r>
          </a:p>
          <a:p>
            <a:pPr indent="-342900" lvl="8" marL="342900" marR="0" rtl="0" algn="l">
              <a:spcBef>
                <a:spcPts val="0"/>
              </a:spcBef>
              <a:buClr>
                <a:schemeClr val="dk1"/>
              </a:buClr>
              <a:buSzPct val="100000"/>
              <a:buFont typeface="Arial"/>
              <a:buAutoNum type="alphaLcPeriod"/>
            </a:pPr>
            <a:r>
              <a:rPr b="0" baseline="0" i="1" lang="de-DE" sz="1400" u="none" cap="none" strike="noStrike">
                <a:solidFill>
                  <a:schemeClr val="dk1"/>
                </a:solidFill>
                <a:latin typeface="Arial"/>
                <a:ea typeface="Arial"/>
                <a:cs typeface="Arial"/>
                <a:sym typeface="Arial"/>
              </a:rPr>
              <a:t>Berkala</a:t>
            </a:r>
            <a:r>
              <a:rPr b="0" baseline="0" i="0" lang="de-DE" sz="1400" u="none" cap="none" strike="noStrike">
                <a:solidFill>
                  <a:schemeClr val="dk1"/>
                </a:solidFill>
                <a:latin typeface="Arial"/>
                <a:ea typeface="Arial"/>
                <a:cs typeface="Arial"/>
                <a:sym typeface="Arial"/>
              </a:rPr>
              <a:t>: Information that must be released periodically</a:t>
            </a:r>
          </a:p>
          <a:p>
            <a:pPr indent="-342900" lvl="8" marL="342900" marR="0" rtl="0" algn="l">
              <a:spcBef>
                <a:spcPts val="0"/>
              </a:spcBef>
              <a:buClr>
                <a:schemeClr val="dk1"/>
              </a:buClr>
              <a:buSzPct val="100000"/>
              <a:buFont typeface="Arial"/>
              <a:buAutoNum type="alphaLcPeriod"/>
            </a:pPr>
            <a:r>
              <a:rPr b="0" baseline="0" i="1" lang="de-DE" sz="1400" u="none" cap="none" strike="noStrike">
                <a:solidFill>
                  <a:schemeClr val="dk1"/>
                </a:solidFill>
                <a:latin typeface="Arial"/>
                <a:ea typeface="Arial"/>
                <a:cs typeface="Arial"/>
                <a:sym typeface="Arial"/>
              </a:rPr>
              <a:t>Setiap Saat</a:t>
            </a:r>
            <a:r>
              <a:rPr b="0" baseline="0" i="0" lang="de-DE" sz="1400" u="none" cap="none" strike="noStrike">
                <a:solidFill>
                  <a:schemeClr val="dk1"/>
                </a:solidFill>
                <a:latin typeface="Arial"/>
                <a:ea typeface="Arial"/>
                <a:cs typeface="Arial"/>
                <a:sym typeface="Arial"/>
              </a:rPr>
              <a:t>: Information that should be made available anytime</a:t>
            </a:r>
          </a:p>
          <a:p>
            <a:pPr indent="-342900" lvl="8" marL="342900" marR="0" rtl="0" algn="l">
              <a:spcBef>
                <a:spcPts val="0"/>
              </a:spcBef>
              <a:buClr>
                <a:schemeClr val="dk1"/>
              </a:buClr>
              <a:buFont typeface="Arial"/>
              <a:buNone/>
            </a:pPr>
            <a:r>
              <a:t/>
            </a:r>
            <a:endParaRPr b="0" baseline="0" i="0" sz="1400" u="none" cap="none" strike="noStrike">
              <a:solidFill>
                <a:schemeClr val="dk1"/>
              </a:solidFill>
              <a:latin typeface="Arial"/>
              <a:ea typeface="Arial"/>
              <a:cs typeface="Arial"/>
              <a:sym typeface="Arial"/>
            </a:endParaRPr>
          </a:p>
          <a:p>
            <a:pPr indent="-342900" lvl="8" marL="342900" marR="0" rtl="0" algn="l">
              <a:spcBef>
                <a:spcPts val="0"/>
              </a:spcBef>
              <a:buClr>
                <a:schemeClr val="dk1"/>
              </a:buClr>
              <a:buSzPct val="25000"/>
              <a:buFont typeface="Arial"/>
              <a:buNone/>
            </a:pPr>
            <a:r>
              <a:rPr b="0" baseline="0" i="0" lang="de-DE" sz="1400" u="none" cap="none" strike="noStrike">
                <a:solidFill>
                  <a:schemeClr val="dk1"/>
                </a:solidFill>
                <a:latin typeface="Arial"/>
                <a:ea typeface="Arial"/>
                <a:cs typeface="Arial"/>
                <a:sym typeface="Arial"/>
              </a:rPr>
              <a:t>But the public were not able to make use of the mechanism due to limited capacity.</a:t>
            </a:r>
          </a:p>
        </p:txBody>
      </p:sp>
      <p:pic>
        <p:nvPicPr>
          <p:cNvPr id="663" name="Shape 663"/>
          <p:cNvPicPr preferRelativeResize="0"/>
          <p:nvPr>
            <p:ph idx="2" type="pic"/>
          </p:nvPr>
        </p:nvPicPr>
        <p:blipFill rotWithShape="1">
          <a:blip r:embed="rId6">
            <a:alphaModFix/>
          </a:blip>
          <a:srcRect b="18816" l="0" r="0" t="18815"/>
          <a:stretch/>
        </p:blipFill>
        <p:spPr>
          <a:xfrm>
            <a:off x="705083" y="666750"/>
            <a:ext cx="3164130" cy="1379823"/>
          </a:xfrm>
          <a:prstGeom prst="rect">
            <a:avLst/>
          </a:prstGeom>
          <a:noFill/>
          <a:ln>
            <a:noFill/>
          </a:ln>
        </p:spPr>
      </p:pic>
      <p:pic>
        <p:nvPicPr>
          <p:cNvPr id="664" name="Shape 664"/>
          <p:cNvPicPr preferRelativeResize="0"/>
          <p:nvPr>
            <p:ph idx="3" type="pic"/>
          </p:nvPr>
        </p:nvPicPr>
        <p:blipFill rotWithShape="1">
          <a:blip r:embed="rId7">
            <a:alphaModFix/>
          </a:blip>
          <a:srcRect b="19974" l="0" r="0" t="19975"/>
          <a:stretch/>
        </p:blipFill>
        <p:spPr>
          <a:xfrm>
            <a:off x="316233" y="2329925"/>
            <a:ext cx="1894693" cy="1506583"/>
          </a:xfrm>
          <a:prstGeom prst="rect">
            <a:avLst/>
          </a:prstGeom>
          <a:noFill/>
          <a:ln>
            <a:noFill/>
          </a:ln>
        </p:spPr>
      </p:pic>
      <p:pic>
        <p:nvPicPr>
          <p:cNvPr id="665" name="Shape 665"/>
          <p:cNvPicPr preferRelativeResize="0"/>
          <p:nvPr>
            <p:ph idx="4" type="pic"/>
          </p:nvPr>
        </p:nvPicPr>
        <p:blipFill rotWithShape="1">
          <a:blip r:embed="rId8">
            <a:alphaModFix/>
          </a:blip>
          <a:srcRect b="0" l="22258" r="22258" t="0"/>
          <a:stretch/>
        </p:blipFill>
        <p:spPr>
          <a:xfrm>
            <a:off x="2279808" y="2335192"/>
            <a:ext cx="1898848" cy="1531574"/>
          </a:xfrm>
          <a:prstGeom prst="rect">
            <a:avLst/>
          </a:prstGeom>
          <a:noFill/>
          <a:ln>
            <a:noFill/>
          </a:ln>
        </p:spPr>
      </p:pic>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9" name="Shape 669"/>
        <p:cNvGrpSpPr/>
        <p:nvPr/>
      </p:nvGrpSpPr>
      <p:grpSpPr>
        <a:xfrm>
          <a:off x="0" y="0"/>
          <a:ext cx="0" cy="0"/>
          <a:chOff x="0" y="0"/>
          <a:chExt cx="0" cy="0"/>
        </a:xfrm>
      </p:grpSpPr>
      <p:pic>
        <p:nvPicPr>
          <p:cNvPr id="670" name="Shape 670"/>
          <p:cNvPicPr preferRelativeResize="0"/>
          <p:nvPr/>
        </p:nvPicPr>
        <p:blipFill rotWithShape="1">
          <a:blip r:embed="rId3">
            <a:alphaModFix/>
          </a:blip>
          <a:srcRect b="0" l="0" r="0" t="0"/>
          <a:stretch/>
        </p:blipFill>
        <p:spPr>
          <a:xfrm>
            <a:off x="0" y="0"/>
            <a:ext cx="9143998" cy="5143499"/>
          </a:xfrm>
          <a:prstGeom prst="rect">
            <a:avLst/>
          </a:prstGeom>
          <a:noFill/>
          <a:ln>
            <a:noFill/>
          </a:ln>
        </p:spPr>
      </p:pic>
      <p:sp>
        <p:nvSpPr>
          <p:cNvPr id="671" name="Shape 671"/>
          <p:cNvSpPr/>
          <p:nvPr/>
        </p:nvSpPr>
        <p:spPr>
          <a:xfrm>
            <a:off x="-100" y="4339425"/>
            <a:ext cx="9144000" cy="804000"/>
          </a:xfrm>
          <a:prstGeom prst="rect">
            <a:avLst/>
          </a:prstGeom>
          <a:solidFill>
            <a:srgbClr val="0C0C0C">
              <a:alpha val="65882"/>
            </a:srgbClr>
          </a:solidFill>
          <a:ln>
            <a:noFill/>
          </a:ln>
        </p:spPr>
        <p:txBody>
          <a:bodyPr anchorCtr="0" anchor="ctr" bIns="91425" lIns="91425" rIns="91425" tIns="91425">
            <a:noAutofit/>
          </a:bodyPr>
          <a:lstStyle/>
          <a:p>
            <a:pPr indent="0" lvl="0" marL="0" marR="0" rtl="0" algn="l">
              <a:spcBef>
                <a:spcPts val="0"/>
              </a:spcBef>
              <a:buClr>
                <a:srgbClr val="252727"/>
              </a:buClr>
              <a:buFont typeface="Arial"/>
              <a:buNone/>
            </a:pPr>
            <a:r>
              <a:t/>
            </a:r>
            <a:endParaRPr b="0" baseline="0" i="0" sz="1400" u="none" cap="none" strike="noStrike">
              <a:solidFill>
                <a:srgbClr val="252727"/>
              </a:solidFill>
              <a:latin typeface="Arial"/>
              <a:ea typeface="Arial"/>
              <a:cs typeface="Arial"/>
              <a:sym typeface="Arial"/>
            </a:endParaRPr>
          </a:p>
        </p:txBody>
      </p:sp>
      <p:sp>
        <p:nvSpPr>
          <p:cNvPr id="672" name="Shape 672"/>
          <p:cNvSpPr txBox="1"/>
          <p:nvPr/>
        </p:nvSpPr>
        <p:spPr>
          <a:xfrm>
            <a:off x="209100" y="4449075"/>
            <a:ext cx="8725800" cy="584700"/>
          </a:xfrm>
          <a:prstGeom prst="rect">
            <a:avLst/>
          </a:prstGeom>
          <a:noFill/>
          <a:ln>
            <a:noFill/>
          </a:ln>
        </p:spPr>
        <p:txBody>
          <a:bodyPr anchorCtr="0" anchor="ctr" bIns="45700" lIns="91425" rIns="91425" tIns="45700">
            <a:noAutofit/>
          </a:bodyPr>
          <a:lstStyle/>
          <a:p>
            <a:pPr indent="0" lvl="0" marL="0" marR="0" rtl="0" algn="ctr">
              <a:spcBef>
                <a:spcPts val="0"/>
              </a:spcBef>
              <a:buClr>
                <a:srgbClr val="FFFFFF"/>
              </a:buClr>
              <a:buSzPct val="25000"/>
              <a:buFont typeface="Arial"/>
              <a:buNone/>
            </a:pPr>
            <a:r>
              <a:rPr b="0" baseline="0" i="0" lang="de-DE" sz="1800" u="none" cap="none" strike="noStrike">
                <a:solidFill>
                  <a:srgbClr val="FFFFFF"/>
                </a:solidFill>
                <a:latin typeface="Arial"/>
                <a:ea typeface="Arial"/>
                <a:cs typeface="Arial"/>
                <a:sym typeface="Arial"/>
              </a:rPr>
              <a:t>Understanding Supply and Use of Government Data in the Philippines</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7" name="Shape 677"/>
        <p:cNvGrpSpPr/>
        <p:nvPr/>
      </p:nvGrpSpPr>
      <p:grpSpPr>
        <a:xfrm>
          <a:off x="0" y="0"/>
          <a:ext cx="0" cy="0"/>
          <a:chOff x="0" y="0"/>
          <a:chExt cx="0" cy="0"/>
        </a:xfrm>
      </p:grpSpPr>
      <p:sp>
        <p:nvSpPr>
          <p:cNvPr id="678" name="Shape 678"/>
          <p:cNvSpPr txBox="1"/>
          <p:nvPr>
            <p:ph type="title"/>
          </p:nvPr>
        </p:nvSpPr>
        <p:spPr>
          <a:xfrm>
            <a:off x="4756267" y="209550"/>
            <a:ext cx="3941643" cy="1125231"/>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1" baseline="0" i="0" lang="de-DE" sz="1800" u="none" cap="none" strike="noStrike">
                <a:solidFill>
                  <a:schemeClr val="dk1"/>
                </a:solidFill>
                <a:latin typeface="Arial"/>
                <a:ea typeface="Arial"/>
                <a:cs typeface="Arial"/>
                <a:sym typeface="Arial"/>
              </a:rPr>
              <a:t>Open LGU Research Project</a:t>
            </a:r>
            <a:br>
              <a:rPr b="1" baseline="0" i="0" lang="de-DE" sz="1800" u="none" cap="none" strike="noStrike">
                <a:solidFill>
                  <a:schemeClr val="dk1"/>
                </a:solidFill>
                <a:latin typeface="Arial"/>
                <a:ea typeface="Arial"/>
                <a:cs typeface="Arial"/>
                <a:sym typeface="Arial"/>
              </a:rPr>
            </a:br>
            <a:r>
              <a:rPr b="0" baseline="0" i="0" lang="de-DE" sz="1200" u="none" cap="none" strike="noStrike">
                <a:solidFill>
                  <a:schemeClr val="dk1"/>
                </a:solidFill>
                <a:latin typeface="Arial"/>
                <a:ea typeface="Arial"/>
                <a:cs typeface="Arial"/>
                <a:sym typeface="Arial"/>
              </a:rPr>
              <a:t> </a:t>
            </a:r>
            <a:r>
              <a:rPr b="0" baseline="0" i="0" lang="de-DE" sz="1200" u="sng" cap="none" strike="noStrike">
                <a:solidFill>
                  <a:schemeClr val="hlink"/>
                </a:solidFill>
                <a:latin typeface="Arial"/>
                <a:ea typeface="Arial"/>
                <a:cs typeface="Arial"/>
                <a:sym typeface="Arial"/>
                <a:hlinkClick r:id="rId3"/>
              </a:rPr>
              <a:t>http://www.lguopendata.ph/</a:t>
            </a:r>
            <a:br>
              <a:rPr b="0" baseline="0" i="0" lang="de-DE" sz="1200" u="none" cap="none" strike="noStrike">
                <a:solidFill>
                  <a:schemeClr val="dk1"/>
                </a:solidFill>
                <a:latin typeface="Arial"/>
                <a:ea typeface="Arial"/>
                <a:cs typeface="Arial"/>
                <a:sym typeface="Arial"/>
              </a:rPr>
            </a:br>
            <a:br>
              <a:rPr b="0" baseline="0" i="0" lang="de-DE" sz="1200" u="none" cap="none" strike="noStrike">
                <a:solidFill>
                  <a:schemeClr val="dk1"/>
                </a:solidFill>
                <a:latin typeface="Arial"/>
                <a:ea typeface="Arial"/>
                <a:cs typeface="Arial"/>
                <a:sym typeface="Arial"/>
              </a:rPr>
            </a:br>
            <a:r>
              <a:rPr b="0" baseline="0" i="0" lang="de-DE" sz="1200" u="none" cap="none" strike="noStrike">
                <a:solidFill>
                  <a:schemeClr val="dk1"/>
                </a:solidFill>
                <a:latin typeface="Arial"/>
                <a:ea typeface="Arial"/>
                <a:cs typeface="Arial"/>
                <a:sym typeface="Arial"/>
              </a:rPr>
              <a:t>Philippines</a:t>
            </a:r>
            <a:r>
              <a:rPr b="0" baseline="0" i="1" lang="de-DE" sz="1800" u="none" cap="none" strike="noStrike">
                <a:solidFill>
                  <a:schemeClr val="dk1"/>
                </a:solidFill>
                <a:latin typeface="Arial"/>
                <a:ea typeface="Arial"/>
                <a:cs typeface="Arial"/>
                <a:sym typeface="Arial"/>
              </a:rPr>
              <a:t> </a:t>
            </a:r>
          </a:p>
        </p:txBody>
      </p:sp>
      <p:sp>
        <p:nvSpPr>
          <p:cNvPr id="679" name="Shape 679"/>
          <p:cNvSpPr txBox="1"/>
          <p:nvPr>
            <p:ph idx="1" type="body"/>
          </p:nvPr>
        </p:nvSpPr>
        <p:spPr>
          <a:xfrm>
            <a:off x="4724398" y="1410980"/>
            <a:ext cx="3972849" cy="28194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8F9494"/>
              </a:buClr>
              <a:buSzPct val="25000"/>
              <a:buFont typeface="Arial"/>
              <a:buNone/>
            </a:pPr>
            <a:r>
              <a:rPr b="0" baseline="0" i="0" lang="de-DE" sz="1400" u="none" cap="none" strike="noStrike">
                <a:solidFill>
                  <a:schemeClr val="dk1"/>
                </a:solidFill>
                <a:latin typeface="Arial"/>
                <a:ea typeface="Arial"/>
                <a:cs typeface="Arial"/>
                <a:sym typeface="Arial"/>
              </a:rPr>
              <a:t>The Department of Interior and Local Government mandates local government units to proactively disclose select financial reports at the FDP portal or in local government websites.</a:t>
            </a:r>
          </a:p>
          <a:p>
            <a:pPr indent="0" lvl="0" marL="0" marR="0" rtl="0" algn="l">
              <a:lnSpc>
                <a:spcPct val="100000"/>
              </a:lnSpc>
              <a:spcBef>
                <a:spcPts val="180"/>
              </a:spcBef>
              <a:spcAft>
                <a:spcPts val="0"/>
              </a:spcAft>
              <a:buClr>
                <a:srgbClr val="8F9494"/>
              </a:buClr>
              <a:buFont typeface="Arial"/>
              <a:buNone/>
            </a:pPr>
            <a:r>
              <a:t/>
            </a:r>
            <a:endParaRPr b="0" baseline="0" i="0" sz="1400" u="none" cap="none" strike="noStrike">
              <a:solidFill>
                <a:schemeClr val="dk1"/>
              </a:solidFill>
              <a:latin typeface="Arial"/>
              <a:ea typeface="Arial"/>
              <a:cs typeface="Arial"/>
              <a:sym typeface="Arial"/>
            </a:endParaRPr>
          </a:p>
          <a:p>
            <a:pPr indent="0" lvl="0" marL="0" marR="0" rtl="0" algn="l">
              <a:lnSpc>
                <a:spcPct val="100000"/>
              </a:lnSpc>
              <a:spcBef>
                <a:spcPts val="180"/>
              </a:spcBef>
              <a:spcAft>
                <a:spcPts val="0"/>
              </a:spcAft>
              <a:buClr>
                <a:srgbClr val="8F9494"/>
              </a:buClr>
              <a:buSzPct val="25000"/>
              <a:buFont typeface="Arial"/>
              <a:buNone/>
            </a:pPr>
            <a:r>
              <a:rPr b="0" baseline="0" i="0" lang="de-DE" sz="1400" u="none" cap="none" strike="noStrike">
                <a:solidFill>
                  <a:schemeClr val="dk1"/>
                </a:solidFill>
                <a:latin typeface="Arial"/>
                <a:ea typeface="Arial"/>
                <a:cs typeface="Arial"/>
                <a:sym typeface="Arial"/>
              </a:rPr>
              <a:t>The initiative aims to make government information accessible to the public.</a:t>
            </a:r>
          </a:p>
          <a:p>
            <a:pPr indent="0" lvl="0" marL="0" marR="0" rtl="0" algn="l">
              <a:lnSpc>
                <a:spcPct val="100000"/>
              </a:lnSpc>
              <a:spcBef>
                <a:spcPts val="180"/>
              </a:spcBef>
              <a:spcAft>
                <a:spcPts val="0"/>
              </a:spcAft>
              <a:buClr>
                <a:srgbClr val="8F9494"/>
              </a:buClr>
              <a:buFont typeface="Arial"/>
              <a:buNone/>
            </a:pPr>
            <a:r>
              <a:t/>
            </a:r>
            <a:endParaRPr b="0" baseline="0" i="0" sz="1400" u="none" cap="none" strike="noStrike">
              <a:solidFill>
                <a:schemeClr val="dk1"/>
              </a:solidFill>
              <a:latin typeface="Arial"/>
              <a:ea typeface="Arial"/>
              <a:cs typeface="Arial"/>
              <a:sym typeface="Arial"/>
            </a:endParaRPr>
          </a:p>
          <a:p>
            <a:pPr indent="0" lvl="0" marL="0" marR="0" rtl="0" algn="l">
              <a:lnSpc>
                <a:spcPct val="100000"/>
              </a:lnSpc>
              <a:spcBef>
                <a:spcPts val="180"/>
              </a:spcBef>
              <a:spcAft>
                <a:spcPts val="0"/>
              </a:spcAft>
              <a:buClr>
                <a:srgbClr val="8F9494"/>
              </a:buClr>
              <a:buSzPct val="25000"/>
              <a:buFont typeface="Arial"/>
              <a:buNone/>
            </a:pPr>
            <a:r>
              <a:rPr b="0" baseline="0" i="0" lang="de-DE" sz="1400" u="none" cap="none" strike="noStrike">
                <a:solidFill>
                  <a:schemeClr val="dk1"/>
                </a:solidFill>
                <a:latin typeface="Arial"/>
                <a:ea typeface="Arial"/>
                <a:cs typeface="Arial"/>
                <a:sym typeface="Arial"/>
              </a:rPr>
              <a:t>But since its implementation in 2011, the citizen, and even civil society organizations, have not made use of the information to advance participation or promote accountability.</a:t>
            </a:r>
          </a:p>
        </p:txBody>
      </p:sp>
      <p:pic>
        <p:nvPicPr>
          <p:cNvPr id="680" name="Shape 680"/>
          <p:cNvPicPr preferRelativeResize="0"/>
          <p:nvPr>
            <p:ph idx="2" type="pic"/>
          </p:nvPr>
        </p:nvPicPr>
        <p:blipFill rotWithShape="1">
          <a:blip r:embed="rId4">
            <a:alphaModFix/>
          </a:blip>
          <a:srcRect b="0" l="0" r="0" t="0"/>
          <a:stretch/>
        </p:blipFill>
        <p:spPr>
          <a:xfrm>
            <a:off x="269153" y="1123950"/>
            <a:ext cx="4292305" cy="1011117"/>
          </a:xfrm>
          <a:prstGeom prst="rect">
            <a:avLst/>
          </a:prstGeom>
          <a:noFill/>
          <a:ln>
            <a:noFill/>
          </a:ln>
        </p:spPr>
      </p:pic>
      <p:pic>
        <p:nvPicPr>
          <p:cNvPr id="681" name="Shape 681"/>
          <p:cNvPicPr preferRelativeResize="0"/>
          <p:nvPr>
            <p:ph idx="3" type="pic"/>
          </p:nvPr>
        </p:nvPicPr>
        <p:blipFill rotWithShape="1">
          <a:blip r:embed="rId5">
            <a:alphaModFix/>
          </a:blip>
          <a:srcRect b="0" l="4580" r="4579" t="0"/>
          <a:stretch/>
        </p:blipFill>
        <p:spPr>
          <a:xfrm>
            <a:off x="2631352" y="2307298"/>
            <a:ext cx="1889641" cy="1369199"/>
          </a:xfrm>
          <a:prstGeom prst="rect">
            <a:avLst/>
          </a:prstGeom>
          <a:noFill/>
          <a:ln>
            <a:noFill/>
          </a:ln>
        </p:spPr>
      </p:pic>
      <p:pic>
        <p:nvPicPr>
          <p:cNvPr id="682" name="Shape 682"/>
          <p:cNvPicPr preferRelativeResize="0"/>
          <p:nvPr/>
        </p:nvPicPr>
        <p:blipFill rotWithShape="1">
          <a:blip r:embed="rId6">
            <a:alphaModFix/>
          </a:blip>
          <a:srcRect b="0" l="0" r="0" t="0"/>
          <a:stretch/>
        </p:blipFill>
        <p:spPr>
          <a:xfrm>
            <a:off x="269153" y="2307298"/>
            <a:ext cx="2196448" cy="1447800"/>
          </a:xfrm>
          <a:prstGeom prst="rect">
            <a:avLst/>
          </a:prstGeom>
          <a:noFill/>
          <a:ln>
            <a:noFill/>
          </a:ln>
        </p:spPr>
      </p:pic>
      <p:pic>
        <p:nvPicPr>
          <p:cNvPr id="683" name="Shape 683"/>
          <p:cNvPicPr preferRelativeResize="0"/>
          <p:nvPr/>
        </p:nvPicPr>
        <p:blipFill rotWithShape="1">
          <a:blip r:embed="rId7">
            <a:alphaModFix/>
          </a:blip>
          <a:srcRect b="0" l="0" r="0" t="0"/>
          <a:stretch/>
        </p:blipFill>
        <p:spPr>
          <a:xfrm>
            <a:off x="2819400" y="4557944"/>
            <a:ext cx="1447800" cy="376006"/>
          </a:xfrm>
          <a:prstGeom prst="rect">
            <a:avLst/>
          </a:prstGeom>
          <a:noFill/>
          <a:ln>
            <a:noFill/>
          </a:ln>
        </p:spPr>
      </p:pic>
      <p:cxnSp>
        <p:nvCxnSpPr>
          <p:cNvPr id="684" name="Shape 684"/>
          <p:cNvCxnSpPr/>
          <p:nvPr/>
        </p:nvCxnSpPr>
        <p:spPr>
          <a:xfrm>
            <a:off x="278790" y="4481810"/>
            <a:ext cx="8572862" cy="0"/>
          </a:xfrm>
          <a:prstGeom prst="straightConnector1">
            <a:avLst/>
          </a:prstGeom>
          <a:noFill/>
          <a:ln cap="flat" w="9525">
            <a:solidFill>
              <a:srgbClr val="808080"/>
            </a:solidFill>
            <a:prstDash val="solid"/>
            <a:round/>
            <a:headEnd len="med" w="med" type="none"/>
            <a:tailEnd len="med" w="med" type="none"/>
          </a:ln>
        </p:spPr>
      </p:cxnSp>
      <p:pic>
        <p:nvPicPr>
          <p:cNvPr id="685" name="Shape 685"/>
          <p:cNvPicPr preferRelativeResize="0"/>
          <p:nvPr/>
        </p:nvPicPr>
        <p:blipFill rotWithShape="1">
          <a:blip r:embed="rId8">
            <a:alphaModFix/>
          </a:blip>
          <a:srcRect b="0" l="0" r="0" t="0"/>
          <a:stretch/>
        </p:blipFill>
        <p:spPr>
          <a:xfrm>
            <a:off x="278797" y="4513673"/>
            <a:ext cx="2329275" cy="496475"/>
          </a:xfrm>
          <a:prstGeom prst="rect">
            <a:avLst/>
          </a:prstGeom>
          <a:noFill/>
          <a:ln>
            <a:noFill/>
          </a:ln>
        </p:spPr>
      </p:pic>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9" name="Shape 689"/>
        <p:cNvGrpSpPr/>
        <p:nvPr/>
      </p:nvGrpSpPr>
      <p:grpSpPr>
        <a:xfrm>
          <a:off x="0" y="0"/>
          <a:ext cx="0" cy="0"/>
          <a:chOff x="0" y="0"/>
          <a:chExt cx="0" cy="0"/>
        </a:xfrm>
      </p:grpSpPr>
      <p:sp>
        <p:nvSpPr>
          <p:cNvPr id="690" name="Shape 690"/>
          <p:cNvSpPr txBox="1"/>
          <p:nvPr>
            <p:ph type="title"/>
          </p:nvPr>
        </p:nvSpPr>
        <p:spPr>
          <a:xfrm>
            <a:off x="467650" y="115267"/>
            <a:ext cx="8229600" cy="420692"/>
          </a:xfrm>
          <a:prstGeom prst="rect">
            <a:avLst/>
          </a:prstGeom>
          <a:noFill/>
          <a:ln>
            <a:noFill/>
          </a:ln>
        </p:spPr>
        <p:txBody>
          <a:bodyPr anchorCtr="0" anchor="t" bIns="91425" lIns="91425" rIns="91425" tIns="91425">
            <a:noAutofit/>
          </a:bodyPr>
          <a:lstStyle/>
          <a:p>
            <a:pPr indent="0" lvl="0" marL="0" marR="0" rtl="0" algn="ctr">
              <a:spcBef>
                <a:spcPts val="0"/>
              </a:spcBef>
              <a:buClr>
                <a:schemeClr val="dk1"/>
              </a:buClr>
              <a:buSzPct val="25000"/>
              <a:buFont typeface="Arial"/>
              <a:buNone/>
            </a:pPr>
            <a:r>
              <a:rPr b="0" baseline="0" i="0" lang="de-DE" sz="1400" u="none" cap="none" strike="noStrike">
                <a:solidFill>
                  <a:schemeClr val="dk1"/>
                </a:solidFill>
                <a:latin typeface="Arial"/>
                <a:ea typeface="Arial"/>
                <a:cs typeface="Arial"/>
                <a:sym typeface="Arial"/>
              </a:rPr>
              <a:t>Different Information Regimes – Similar Challenges</a:t>
            </a:r>
          </a:p>
        </p:txBody>
      </p:sp>
      <p:sp>
        <p:nvSpPr>
          <p:cNvPr id="691" name="Shape 691"/>
          <p:cNvSpPr txBox="1"/>
          <p:nvPr>
            <p:ph idx="1" type="body"/>
          </p:nvPr>
        </p:nvSpPr>
        <p:spPr>
          <a:xfrm>
            <a:off x="457200" y="2496350"/>
            <a:ext cx="1744579" cy="17518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8F9494"/>
              </a:buClr>
              <a:buSzPct val="25000"/>
              <a:buFont typeface="Arial"/>
              <a:buNone/>
            </a:pPr>
            <a:r>
              <a:rPr b="1" baseline="0" i="0" lang="de-DE" sz="1400" u="none" cap="none" strike="noStrike">
                <a:solidFill>
                  <a:schemeClr val="dk1"/>
                </a:solidFill>
                <a:latin typeface="Arial"/>
                <a:ea typeface="Arial"/>
                <a:cs typeface="Arial"/>
                <a:sym typeface="Arial"/>
              </a:rPr>
              <a:t>Awareness</a:t>
            </a:r>
            <a:r>
              <a:rPr b="0" baseline="0" i="0" lang="de-DE" sz="1400" u="none" cap="none" strike="noStrike">
                <a:solidFill>
                  <a:schemeClr val="dk1"/>
                </a:solidFill>
                <a:latin typeface="Arial"/>
                <a:ea typeface="Arial"/>
                <a:cs typeface="Arial"/>
                <a:sym typeface="Arial"/>
              </a:rPr>
              <a:t> of local citizens in both Philippines and Indonesia is low.</a:t>
            </a:r>
          </a:p>
        </p:txBody>
      </p:sp>
      <p:sp>
        <p:nvSpPr>
          <p:cNvPr id="692" name="Shape 692"/>
          <p:cNvSpPr txBox="1"/>
          <p:nvPr>
            <p:ph idx="2" type="body"/>
          </p:nvPr>
        </p:nvSpPr>
        <p:spPr>
          <a:xfrm>
            <a:off x="2590800" y="2496350"/>
            <a:ext cx="1744579" cy="17518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8F9494"/>
              </a:buClr>
              <a:buSzPct val="25000"/>
              <a:buFont typeface="Arial"/>
              <a:buNone/>
            </a:pPr>
            <a:r>
              <a:rPr b="1" baseline="0" i="0" lang="de-DE" sz="1400" u="none" cap="none" strike="noStrike">
                <a:solidFill>
                  <a:schemeClr val="dk1"/>
                </a:solidFill>
                <a:latin typeface="Arial"/>
                <a:ea typeface="Arial"/>
                <a:cs typeface="Arial"/>
                <a:sym typeface="Arial"/>
              </a:rPr>
              <a:t>Access</a:t>
            </a:r>
            <a:r>
              <a:rPr b="0" baseline="0" i="0" lang="de-DE" sz="1400" u="none" cap="none" strike="noStrike">
                <a:solidFill>
                  <a:schemeClr val="dk1"/>
                </a:solidFill>
                <a:latin typeface="Arial"/>
                <a:ea typeface="Arial"/>
                <a:cs typeface="Arial"/>
                <a:sym typeface="Arial"/>
              </a:rPr>
              <a:t> is limited.</a:t>
            </a:r>
          </a:p>
          <a:p>
            <a:pPr indent="0" lvl="0" marL="0" marR="0" rtl="0" algn="l">
              <a:lnSpc>
                <a:spcPct val="100000"/>
              </a:lnSpc>
              <a:spcBef>
                <a:spcPts val="180"/>
              </a:spcBef>
              <a:spcAft>
                <a:spcPts val="0"/>
              </a:spcAft>
              <a:buClr>
                <a:srgbClr val="8F9494"/>
              </a:buClr>
              <a:buFont typeface="Arial"/>
              <a:buNone/>
            </a:pPr>
            <a:r>
              <a:t/>
            </a:r>
            <a:endParaRPr b="0" baseline="0" i="0" sz="1400" u="none" cap="none" strike="noStrike">
              <a:solidFill>
                <a:schemeClr val="dk1"/>
              </a:solidFill>
              <a:latin typeface="Arial"/>
              <a:ea typeface="Arial"/>
              <a:cs typeface="Arial"/>
              <a:sym typeface="Arial"/>
            </a:endParaRPr>
          </a:p>
          <a:p>
            <a:pPr indent="0" lvl="0" marL="0" marR="0" rtl="0" algn="l">
              <a:lnSpc>
                <a:spcPct val="100000"/>
              </a:lnSpc>
              <a:spcBef>
                <a:spcPts val="180"/>
              </a:spcBef>
              <a:spcAft>
                <a:spcPts val="0"/>
              </a:spcAft>
              <a:buClr>
                <a:srgbClr val="8F9494"/>
              </a:buClr>
              <a:buSzPct val="25000"/>
              <a:buFont typeface="Arial"/>
              <a:buNone/>
            </a:pPr>
            <a:r>
              <a:rPr b="0" baseline="0" i="0" lang="de-DE" sz="1400" u="none" cap="none" strike="noStrike">
                <a:solidFill>
                  <a:schemeClr val="dk1"/>
                </a:solidFill>
                <a:latin typeface="Arial"/>
                <a:ea typeface="Arial"/>
                <a:cs typeface="Arial"/>
                <a:sym typeface="Arial"/>
              </a:rPr>
              <a:t>There are technical and institutional barriers to access.</a:t>
            </a:r>
          </a:p>
        </p:txBody>
      </p:sp>
      <p:sp>
        <p:nvSpPr>
          <p:cNvPr id="693" name="Shape 693"/>
          <p:cNvSpPr txBox="1"/>
          <p:nvPr>
            <p:ph idx="3" type="body"/>
          </p:nvPr>
        </p:nvSpPr>
        <p:spPr>
          <a:xfrm>
            <a:off x="4866914" y="2496350"/>
            <a:ext cx="1744579" cy="17518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8F9494"/>
              </a:buClr>
              <a:buSzPct val="25000"/>
              <a:buFont typeface="Arial"/>
              <a:buNone/>
            </a:pPr>
            <a:r>
              <a:rPr b="1" baseline="0" i="0" lang="de-DE" sz="1400" u="none" cap="none" strike="noStrike">
                <a:solidFill>
                  <a:schemeClr val="dk1"/>
                </a:solidFill>
                <a:latin typeface="Arial"/>
                <a:ea typeface="Arial"/>
                <a:cs typeface="Arial"/>
                <a:sym typeface="Arial"/>
              </a:rPr>
              <a:t>Interest</a:t>
            </a:r>
            <a:r>
              <a:rPr b="0" baseline="0" i="0" lang="de-DE" sz="1400" u="none" cap="none" strike="noStrike">
                <a:solidFill>
                  <a:schemeClr val="dk1"/>
                </a:solidFill>
                <a:latin typeface="Arial"/>
                <a:ea typeface="Arial"/>
                <a:cs typeface="Arial"/>
                <a:sym typeface="Arial"/>
              </a:rPr>
              <a:t> in government data is affected by several factors.</a:t>
            </a:r>
          </a:p>
        </p:txBody>
      </p:sp>
      <p:sp>
        <p:nvSpPr>
          <p:cNvPr id="694" name="Shape 694"/>
          <p:cNvSpPr txBox="1"/>
          <p:nvPr>
            <p:ph idx="4" type="body"/>
          </p:nvPr>
        </p:nvSpPr>
        <p:spPr>
          <a:xfrm>
            <a:off x="7018421" y="2496350"/>
            <a:ext cx="1744579" cy="17518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8F9494"/>
              </a:buClr>
              <a:buSzPct val="25000"/>
              <a:buFont typeface="Arial"/>
              <a:buNone/>
            </a:pPr>
            <a:r>
              <a:rPr b="0" baseline="0" i="0" lang="de-DE" sz="1400" u="none" cap="none" strike="noStrike">
                <a:solidFill>
                  <a:schemeClr val="dk1"/>
                </a:solidFill>
                <a:latin typeface="Arial"/>
                <a:ea typeface="Arial"/>
                <a:cs typeface="Arial"/>
                <a:sym typeface="Arial"/>
              </a:rPr>
              <a:t>Not all data or information is easily </a:t>
            </a:r>
            <a:r>
              <a:rPr b="1" baseline="0" i="0" lang="de-DE" sz="1400" u="none" cap="none" strike="noStrike">
                <a:solidFill>
                  <a:schemeClr val="dk1"/>
                </a:solidFill>
                <a:latin typeface="Arial"/>
                <a:ea typeface="Arial"/>
                <a:cs typeface="Arial"/>
                <a:sym typeface="Arial"/>
              </a:rPr>
              <a:t>understandable</a:t>
            </a:r>
            <a:r>
              <a:rPr b="0" baseline="0" i="0" lang="de-DE" sz="1400" u="none" cap="none" strike="noStrike">
                <a:solidFill>
                  <a:schemeClr val="dk1"/>
                </a:solidFill>
                <a:latin typeface="Arial"/>
                <a:ea typeface="Arial"/>
                <a:cs typeface="Arial"/>
                <a:sym typeface="Arial"/>
              </a:rPr>
              <a:t>.</a:t>
            </a:r>
          </a:p>
        </p:txBody>
      </p:sp>
      <p:pic>
        <p:nvPicPr>
          <p:cNvPr id="695" name="Shape 695"/>
          <p:cNvPicPr preferRelativeResize="0"/>
          <p:nvPr>
            <p:ph idx="5" type="pic"/>
          </p:nvPr>
        </p:nvPicPr>
        <p:blipFill rotWithShape="1">
          <a:blip r:embed="rId3">
            <a:alphaModFix/>
          </a:blip>
          <a:srcRect b="0" l="10602" r="10601" t="0"/>
          <a:stretch/>
        </p:blipFill>
        <p:spPr>
          <a:xfrm>
            <a:off x="457200" y="1024579"/>
            <a:ext cx="1742252" cy="1265552"/>
          </a:xfrm>
          <a:prstGeom prst="rect">
            <a:avLst/>
          </a:prstGeom>
          <a:noFill/>
          <a:ln>
            <a:noFill/>
          </a:ln>
        </p:spPr>
      </p:pic>
      <p:pic>
        <p:nvPicPr>
          <p:cNvPr id="696" name="Shape 696"/>
          <p:cNvPicPr preferRelativeResize="0"/>
          <p:nvPr>
            <p:ph idx="6" type="pic"/>
          </p:nvPr>
        </p:nvPicPr>
        <p:blipFill rotWithShape="1">
          <a:blip r:embed="rId4">
            <a:alphaModFix/>
          </a:blip>
          <a:srcRect b="13740" l="0" r="0" t="13740"/>
          <a:stretch/>
        </p:blipFill>
        <p:spPr>
          <a:xfrm>
            <a:off x="2590800" y="1032437"/>
            <a:ext cx="1744579" cy="1265552"/>
          </a:xfrm>
          <a:prstGeom prst="rect">
            <a:avLst/>
          </a:prstGeom>
          <a:noFill/>
          <a:ln>
            <a:noFill/>
          </a:ln>
        </p:spPr>
      </p:pic>
      <p:pic>
        <p:nvPicPr>
          <p:cNvPr id="697" name="Shape 697"/>
          <p:cNvPicPr preferRelativeResize="0"/>
          <p:nvPr>
            <p:ph idx="7" type="pic"/>
          </p:nvPr>
        </p:nvPicPr>
        <p:blipFill rotWithShape="1">
          <a:blip r:embed="rId5">
            <a:alphaModFix/>
          </a:blip>
          <a:srcRect b="16991" l="0" r="0" t="16991"/>
          <a:stretch/>
        </p:blipFill>
        <p:spPr>
          <a:xfrm>
            <a:off x="4876635" y="1043754"/>
            <a:ext cx="1744404" cy="1264656"/>
          </a:xfrm>
          <a:prstGeom prst="rect">
            <a:avLst/>
          </a:prstGeom>
          <a:noFill/>
          <a:ln>
            <a:noFill/>
          </a:ln>
        </p:spPr>
      </p:pic>
      <p:pic>
        <p:nvPicPr>
          <p:cNvPr id="698" name="Shape 698"/>
          <p:cNvPicPr preferRelativeResize="0"/>
          <p:nvPr/>
        </p:nvPicPr>
        <p:blipFill rotWithShape="1">
          <a:blip r:embed="rId6">
            <a:alphaModFix/>
          </a:blip>
          <a:srcRect b="12579" l="0" r="0" t="0"/>
          <a:stretch/>
        </p:blipFill>
        <p:spPr>
          <a:xfrm>
            <a:off x="7207882" y="935208"/>
            <a:ext cx="1295400" cy="1467497"/>
          </a:xfrm>
          <a:prstGeom prst="rect">
            <a:avLst/>
          </a:prstGeom>
          <a:noFill/>
          <a:ln>
            <a:noFill/>
          </a:ln>
        </p:spPr>
      </p:pic>
      <p:pic>
        <p:nvPicPr>
          <p:cNvPr id="699" name="Shape 699"/>
          <p:cNvPicPr preferRelativeResize="0"/>
          <p:nvPr/>
        </p:nvPicPr>
        <p:blipFill rotWithShape="1">
          <a:blip r:embed="rId7">
            <a:alphaModFix/>
          </a:blip>
          <a:srcRect b="0" l="0" r="0" t="0"/>
          <a:stretch/>
        </p:blipFill>
        <p:spPr>
          <a:xfrm>
            <a:off x="2819400" y="4557944"/>
            <a:ext cx="1447800" cy="376006"/>
          </a:xfrm>
          <a:prstGeom prst="rect">
            <a:avLst/>
          </a:prstGeom>
          <a:noFill/>
          <a:ln>
            <a:noFill/>
          </a:ln>
        </p:spPr>
      </p:pic>
      <p:cxnSp>
        <p:nvCxnSpPr>
          <p:cNvPr id="700" name="Shape 700"/>
          <p:cNvCxnSpPr/>
          <p:nvPr/>
        </p:nvCxnSpPr>
        <p:spPr>
          <a:xfrm>
            <a:off x="278790" y="4481810"/>
            <a:ext cx="8572862" cy="0"/>
          </a:xfrm>
          <a:prstGeom prst="straightConnector1">
            <a:avLst/>
          </a:prstGeom>
          <a:noFill/>
          <a:ln cap="flat" w="9525">
            <a:solidFill>
              <a:srgbClr val="808080"/>
            </a:solidFill>
            <a:prstDash val="solid"/>
            <a:round/>
            <a:headEnd len="med" w="med" type="none"/>
            <a:tailEnd len="med" w="med" type="none"/>
          </a:ln>
        </p:spPr>
      </p:cxnSp>
      <p:pic>
        <p:nvPicPr>
          <p:cNvPr id="701" name="Shape 701"/>
          <p:cNvPicPr preferRelativeResize="0"/>
          <p:nvPr/>
        </p:nvPicPr>
        <p:blipFill rotWithShape="1">
          <a:blip r:embed="rId8">
            <a:alphaModFix/>
          </a:blip>
          <a:srcRect b="0" l="0" r="0" t="0"/>
          <a:stretch/>
        </p:blipFill>
        <p:spPr>
          <a:xfrm>
            <a:off x="278797" y="4513673"/>
            <a:ext cx="2329275" cy="496475"/>
          </a:xfrm>
          <a:prstGeom prst="rect">
            <a:avLst/>
          </a:prstGeom>
          <a:noFill/>
          <a:ln>
            <a:noFill/>
          </a:ln>
        </p:spPr>
      </p:pic>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6" name="Shape 706"/>
        <p:cNvGrpSpPr/>
        <p:nvPr/>
      </p:nvGrpSpPr>
      <p:grpSpPr>
        <a:xfrm>
          <a:off x="0" y="0"/>
          <a:ext cx="0" cy="0"/>
          <a:chOff x="0" y="0"/>
          <a:chExt cx="0" cy="0"/>
        </a:xfrm>
      </p:grpSpPr>
      <p:sp>
        <p:nvSpPr>
          <p:cNvPr id="707" name="Shape 707"/>
          <p:cNvSpPr txBox="1"/>
          <p:nvPr>
            <p:ph idx="1" type="body"/>
          </p:nvPr>
        </p:nvSpPr>
        <p:spPr>
          <a:xfrm>
            <a:off x="457200" y="844820"/>
            <a:ext cx="8229600" cy="3250929"/>
          </a:xfrm>
          <a:prstGeom prst="rect">
            <a:avLst/>
          </a:prstGeom>
          <a:noFill/>
          <a:ln>
            <a:noFill/>
          </a:ln>
        </p:spPr>
        <p:txBody>
          <a:bodyPr anchorCtr="0" anchor="t" bIns="91425" lIns="91425" rIns="91425" tIns="91425">
            <a:noAutofit/>
          </a:bodyPr>
          <a:lstStyle/>
          <a:p>
            <a:pPr indent="-342900" lvl="0" marL="342900" marR="0" rtl="0" algn="ctr">
              <a:spcBef>
                <a:spcPts val="0"/>
              </a:spcBef>
              <a:buClr>
                <a:schemeClr val="dk1"/>
              </a:buClr>
              <a:buSzPct val="25000"/>
              <a:buFont typeface="Arial"/>
              <a:buNone/>
            </a:pPr>
            <a:r>
              <a:rPr b="0" baseline="0" i="0" lang="de-DE" sz="3200" u="none" cap="none" strike="noStrike">
                <a:solidFill>
                  <a:schemeClr val="dk1"/>
                </a:solidFill>
                <a:latin typeface="Calibri"/>
                <a:ea typeface="Calibri"/>
                <a:cs typeface="Calibri"/>
                <a:sym typeface="Calibri"/>
              </a:rPr>
              <a:t>Lessons for Moving Forward</a:t>
            </a:r>
          </a:p>
          <a:p>
            <a:pPr indent="-342900" lvl="0" marL="342900" marR="0" rtl="0" algn="l">
              <a:spcBef>
                <a:spcPts val="0"/>
              </a:spcBef>
              <a:buClr>
                <a:schemeClr val="dk1"/>
              </a:buClr>
              <a:buFont typeface="Arial"/>
              <a:buNone/>
            </a:pPr>
            <a:r>
              <a:t/>
            </a:r>
            <a:endParaRPr b="0" baseline="0" i="0" sz="1800" u="none" cap="none" strike="noStrike">
              <a:solidFill>
                <a:schemeClr val="dk1"/>
              </a:solidFill>
              <a:latin typeface="Arial"/>
              <a:ea typeface="Arial"/>
              <a:cs typeface="Arial"/>
              <a:sym typeface="Arial"/>
            </a:endParaRPr>
          </a:p>
          <a:p>
            <a:pPr indent="-342900" lvl="0" marL="342900" marR="0" rtl="0" algn="l">
              <a:spcBef>
                <a:spcPts val="0"/>
              </a:spcBef>
              <a:buClr>
                <a:schemeClr val="dk1"/>
              </a:buClr>
              <a:buFont typeface="Arial"/>
              <a:buNone/>
            </a:pPr>
            <a:r>
              <a:t/>
            </a:r>
            <a:endParaRPr b="0" baseline="0" i="0" sz="1800" u="none" cap="none" strike="noStrike">
              <a:solidFill>
                <a:schemeClr val="dk1"/>
              </a:solidFill>
              <a:latin typeface="Arial"/>
              <a:ea typeface="Arial"/>
              <a:cs typeface="Arial"/>
              <a:sym typeface="Arial"/>
            </a:endParaRPr>
          </a:p>
          <a:p>
            <a:pPr indent="-342900" lvl="0" marL="342900" marR="0" rtl="0" algn="l">
              <a:spcBef>
                <a:spcPts val="0"/>
              </a:spcBef>
              <a:buClr>
                <a:schemeClr val="dk1"/>
              </a:buClr>
              <a:buSzPct val="100000"/>
              <a:buFont typeface="Arial"/>
              <a:buChar char="•"/>
            </a:pPr>
            <a:r>
              <a:rPr b="0" baseline="0" i="0" lang="de-DE" sz="1800" u="none" cap="none" strike="noStrike">
                <a:solidFill>
                  <a:schemeClr val="dk1"/>
                </a:solidFill>
                <a:latin typeface="Arial"/>
                <a:ea typeface="Arial"/>
                <a:cs typeface="Arial"/>
                <a:sym typeface="Arial"/>
              </a:rPr>
              <a:t>There is </a:t>
            </a:r>
            <a:r>
              <a:rPr b="1" baseline="0" i="0" lang="de-DE" sz="1800" u="none" cap="none" strike="noStrike">
                <a:solidFill>
                  <a:schemeClr val="dk1"/>
                </a:solidFill>
                <a:latin typeface="Arial"/>
                <a:ea typeface="Arial"/>
                <a:cs typeface="Arial"/>
                <a:sym typeface="Arial"/>
              </a:rPr>
              <a:t>mismatch</a:t>
            </a:r>
            <a:r>
              <a:rPr b="0" baseline="0" i="0" lang="de-DE" sz="1800" u="none" cap="none" strike="noStrike">
                <a:solidFill>
                  <a:schemeClr val="dk1"/>
                </a:solidFill>
                <a:latin typeface="Arial"/>
                <a:ea typeface="Arial"/>
                <a:cs typeface="Arial"/>
                <a:sym typeface="Arial"/>
              </a:rPr>
              <a:t> between information needs and information provided.</a:t>
            </a:r>
          </a:p>
          <a:p>
            <a:pPr indent="-228600" lvl="0" marL="342900" marR="0" rtl="0" algn="l">
              <a:spcBef>
                <a:spcPts val="0"/>
              </a:spcBef>
              <a:buClr>
                <a:schemeClr val="dk1"/>
              </a:buClr>
              <a:buFont typeface="Arial"/>
              <a:buNone/>
            </a:pPr>
            <a:r>
              <a:t/>
            </a:r>
            <a:endParaRPr b="1" baseline="0" i="0" sz="1800" u="none" cap="none" strike="noStrike">
              <a:solidFill>
                <a:schemeClr val="dk1"/>
              </a:solidFill>
              <a:latin typeface="Arial"/>
              <a:ea typeface="Arial"/>
              <a:cs typeface="Arial"/>
              <a:sym typeface="Arial"/>
            </a:endParaRPr>
          </a:p>
          <a:p>
            <a:pPr indent="-342900" lvl="0" marL="342900" marR="0" rtl="0" algn="l">
              <a:spcBef>
                <a:spcPts val="0"/>
              </a:spcBef>
              <a:buClr>
                <a:schemeClr val="dk1"/>
              </a:buClr>
              <a:buSzPct val="100000"/>
              <a:buFont typeface="Arial"/>
              <a:buChar char="•"/>
            </a:pPr>
            <a:r>
              <a:rPr b="1" baseline="0" i="0" lang="de-DE" sz="1800" u="none" cap="none" strike="noStrike">
                <a:solidFill>
                  <a:schemeClr val="dk1"/>
                </a:solidFill>
                <a:latin typeface="Arial"/>
                <a:ea typeface="Arial"/>
                <a:cs typeface="Arial"/>
                <a:sym typeface="Arial"/>
              </a:rPr>
              <a:t>Digital divide </a:t>
            </a:r>
            <a:r>
              <a:rPr b="0" baseline="0" i="0" lang="de-DE" sz="1800" u="none" cap="none" strike="noStrike">
                <a:solidFill>
                  <a:schemeClr val="dk1"/>
                </a:solidFill>
                <a:latin typeface="Arial"/>
                <a:ea typeface="Arial"/>
                <a:cs typeface="Arial"/>
                <a:sym typeface="Arial"/>
              </a:rPr>
              <a:t>affects both supply and demand.</a:t>
            </a:r>
          </a:p>
          <a:p>
            <a:pPr indent="-342900" lvl="0" marL="342900" marR="0" rtl="0" algn="l">
              <a:spcBef>
                <a:spcPts val="0"/>
              </a:spcBef>
              <a:buClr>
                <a:schemeClr val="dk1"/>
              </a:buClr>
              <a:buFont typeface="Arial"/>
              <a:buNone/>
            </a:pPr>
            <a:r>
              <a:t/>
            </a:r>
            <a:endParaRPr b="1" baseline="0" i="0" sz="1800" u="none" cap="none" strike="noStrike">
              <a:solidFill>
                <a:schemeClr val="dk1"/>
              </a:solidFill>
              <a:latin typeface="Arial"/>
              <a:ea typeface="Arial"/>
              <a:cs typeface="Arial"/>
              <a:sym typeface="Arial"/>
            </a:endParaRPr>
          </a:p>
          <a:p>
            <a:pPr indent="-342900" lvl="0" marL="342900" marR="0" rtl="0" algn="l">
              <a:spcBef>
                <a:spcPts val="0"/>
              </a:spcBef>
              <a:buClr>
                <a:schemeClr val="dk1"/>
              </a:buClr>
              <a:buSzPct val="100000"/>
              <a:buFont typeface="Arial"/>
              <a:buChar char="•"/>
            </a:pPr>
            <a:r>
              <a:rPr b="1" baseline="0" i="0" lang="de-DE" sz="1800" u="none" cap="none" strike="noStrike">
                <a:solidFill>
                  <a:schemeClr val="dk1"/>
                </a:solidFill>
                <a:latin typeface="Arial"/>
                <a:ea typeface="Arial"/>
                <a:cs typeface="Arial"/>
                <a:sym typeface="Arial"/>
              </a:rPr>
              <a:t>Intermediaries </a:t>
            </a:r>
            <a:r>
              <a:rPr b="0" baseline="0" i="0" lang="de-DE" sz="1800" u="none" cap="none" strike="noStrike">
                <a:solidFill>
                  <a:schemeClr val="dk1"/>
                </a:solidFill>
                <a:latin typeface="Arial"/>
                <a:ea typeface="Arial"/>
                <a:cs typeface="Arial"/>
                <a:sym typeface="Arial"/>
              </a:rPr>
              <a:t>are critical to ensure that data supply and use brings positive results.</a:t>
            </a:r>
          </a:p>
        </p:txBody>
      </p:sp>
      <p:sp>
        <p:nvSpPr>
          <p:cNvPr id="708" name="Shape 708"/>
          <p:cNvSpPr txBox="1"/>
          <p:nvPr>
            <p:ph type="title"/>
          </p:nvPr>
        </p:nvSpPr>
        <p:spPr>
          <a:xfrm>
            <a:off x="467650" y="115267"/>
            <a:ext cx="8229600" cy="420692"/>
          </a:xfrm>
          <a:prstGeom prst="rect">
            <a:avLst/>
          </a:prstGeom>
          <a:noFill/>
          <a:ln>
            <a:noFill/>
          </a:ln>
        </p:spPr>
        <p:txBody>
          <a:bodyPr anchorCtr="0" anchor="t" bIns="91425" lIns="91425" rIns="91425" tIns="91425">
            <a:noAutofit/>
          </a:bodyPr>
          <a:lstStyle/>
          <a:p>
            <a:pPr indent="0" lvl="0" marL="0" marR="0" rtl="0" algn="ctr">
              <a:spcBef>
                <a:spcPts val="0"/>
              </a:spcBef>
              <a:buClr>
                <a:schemeClr val="dk1"/>
              </a:buClr>
              <a:buSzPct val="25000"/>
              <a:buFont typeface="Arial"/>
              <a:buNone/>
            </a:pPr>
            <a:r>
              <a:rPr b="0" baseline="0" i="0" lang="de-DE" sz="1400" u="none" cap="none" strike="noStrike">
                <a:solidFill>
                  <a:schemeClr val="dk1"/>
                </a:solidFill>
                <a:latin typeface="Arial"/>
                <a:ea typeface="Arial"/>
                <a:cs typeface="Arial"/>
                <a:sym typeface="Arial"/>
              </a:rPr>
              <a:t>The NEED for INTERMEDIARIES</a:t>
            </a:r>
          </a:p>
        </p:txBody>
      </p:sp>
      <p:pic>
        <p:nvPicPr>
          <p:cNvPr id="709" name="Shape 709"/>
          <p:cNvPicPr preferRelativeResize="0"/>
          <p:nvPr/>
        </p:nvPicPr>
        <p:blipFill rotWithShape="1">
          <a:blip r:embed="rId3">
            <a:alphaModFix/>
          </a:blip>
          <a:srcRect b="0" l="0" r="0" t="0"/>
          <a:stretch/>
        </p:blipFill>
        <p:spPr>
          <a:xfrm>
            <a:off x="2819400" y="4557944"/>
            <a:ext cx="1447800" cy="376006"/>
          </a:xfrm>
          <a:prstGeom prst="rect">
            <a:avLst/>
          </a:prstGeom>
          <a:noFill/>
          <a:ln>
            <a:noFill/>
          </a:ln>
        </p:spPr>
      </p:pic>
      <p:cxnSp>
        <p:nvCxnSpPr>
          <p:cNvPr id="710" name="Shape 710"/>
          <p:cNvCxnSpPr/>
          <p:nvPr/>
        </p:nvCxnSpPr>
        <p:spPr>
          <a:xfrm>
            <a:off x="278790" y="4481810"/>
            <a:ext cx="8572862" cy="0"/>
          </a:xfrm>
          <a:prstGeom prst="straightConnector1">
            <a:avLst/>
          </a:prstGeom>
          <a:noFill/>
          <a:ln cap="flat" w="9525">
            <a:solidFill>
              <a:srgbClr val="808080"/>
            </a:solidFill>
            <a:prstDash val="solid"/>
            <a:round/>
            <a:headEnd len="med" w="med" type="none"/>
            <a:tailEnd len="med" w="med" type="none"/>
          </a:ln>
        </p:spPr>
      </p:cxnSp>
      <p:pic>
        <p:nvPicPr>
          <p:cNvPr id="711" name="Shape 711"/>
          <p:cNvPicPr preferRelativeResize="0"/>
          <p:nvPr/>
        </p:nvPicPr>
        <p:blipFill rotWithShape="1">
          <a:blip r:embed="rId4">
            <a:alphaModFix/>
          </a:blip>
          <a:srcRect b="0" l="0" r="0" t="0"/>
          <a:stretch/>
        </p:blipFill>
        <p:spPr>
          <a:xfrm>
            <a:off x="278797" y="4513673"/>
            <a:ext cx="2329275" cy="496475"/>
          </a:xfrm>
          <a:prstGeom prst="rect">
            <a:avLst/>
          </a:prstGeom>
          <a:noFill/>
          <a:ln>
            <a:noFill/>
          </a:ln>
        </p:spPr>
      </p:pic>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5" name="Shape 715"/>
        <p:cNvGrpSpPr/>
        <p:nvPr/>
      </p:nvGrpSpPr>
      <p:grpSpPr>
        <a:xfrm>
          <a:off x="0" y="0"/>
          <a:ext cx="0" cy="0"/>
          <a:chOff x="0" y="0"/>
          <a:chExt cx="0" cy="0"/>
        </a:xfrm>
      </p:grpSpPr>
      <p:sp>
        <p:nvSpPr>
          <p:cNvPr id="716" name="Shape 716"/>
          <p:cNvSpPr/>
          <p:nvPr/>
        </p:nvSpPr>
        <p:spPr>
          <a:xfrm>
            <a:off x="-150" y="0"/>
            <a:ext cx="9144001" cy="5156399"/>
          </a:xfrm>
          <a:prstGeom prst="rect">
            <a:avLst/>
          </a:prstGeom>
          <a:solidFill>
            <a:srgbClr val="262626"/>
          </a:solidFill>
          <a:ln>
            <a:noFill/>
          </a:ln>
        </p:spPr>
        <p:txBody>
          <a:bodyPr anchorCtr="0" anchor="ctr" bIns="0" lIns="0" rIns="0" tIns="0">
            <a:noAutofit/>
          </a:bodyPr>
          <a:lstStyle/>
          <a:p>
            <a:pPr indent="0" lvl="0" marL="0" marR="0" rtl="0" algn="l">
              <a:spcBef>
                <a:spcPts val="0"/>
              </a:spcBef>
              <a:buNone/>
            </a:pPr>
            <a:r>
              <a:t/>
            </a:r>
            <a:endParaRPr b="0" baseline="0" i="0" sz="1400" u="none" cap="none" strike="noStrike">
              <a:solidFill>
                <a:srgbClr val="252727"/>
              </a:solidFill>
              <a:latin typeface="Arial"/>
              <a:ea typeface="Arial"/>
              <a:cs typeface="Arial"/>
              <a:sym typeface="Arial"/>
            </a:endParaRPr>
          </a:p>
        </p:txBody>
      </p:sp>
      <p:sp>
        <p:nvSpPr>
          <p:cNvPr id="717" name="Shape 717"/>
          <p:cNvSpPr txBox="1"/>
          <p:nvPr>
            <p:ph idx="1" type="body"/>
          </p:nvPr>
        </p:nvSpPr>
        <p:spPr>
          <a:xfrm>
            <a:off x="425849" y="2753691"/>
            <a:ext cx="8292301" cy="1977900"/>
          </a:xfrm>
          <a:prstGeom prst="rect">
            <a:avLst/>
          </a:prstGeom>
          <a:noFill/>
          <a:ln>
            <a:noFill/>
          </a:ln>
        </p:spPr>
        <p:txBody>
          <a:bodyPr anchorCtr="0" anchor="t" bIns="0" lIns="0" rIns="0" tIns="0">
            <a:noAutofit/>
          </a:bodyPr>
          <a:lstStyle/>
          <a:p>
            <a:pPr indent="-342900" lvl="0" marL="342900" marR="0" rtl="0" algn="ctr">
              <a:lnSpc>
                <a:spcPct val="150000"/>
              </a:lnSpc>
              <a:spcBef>
                <a:spcPts val="0"/>
              </a:spcBef>
              <a:buClr>
                <a:schemeClr val="lt1"/>
              </a:buClr>
              <a:buSzPct val="25000"/>
              <a:buFont typeface="Arial"/>
              <a:buNone/>
            </a:pPr>
            <a:r>
              <a:rPr b="0" baseline="0" i="0" lang="de-DE" sz="1200" u="none" cap="none" strike="noStrike">
                <a:solidFill>
                  <a:schemeClr val="lt1"/>
                </a:solidFill>
                <a:latin typeface="Arial"/>
                <a:ea typeface="Arial"/>
                <a:cs typeface="Arial"/>
                <a:sym typeface="Arial"/>
              </a:rPr>
              <a:t>Find out more about us and our projects</a:t>
            </a:r>
          </a:p>
          <a:p>
            <a:pPr indent="-342900" lvl="0" marL="342900" marR="0" rtl="0" algn="ctr">
              <a:lnSpc>
                <a:spcPct val="115000"/>
              </a:lnSpc>
              <a:spcBef>
                <a:spcPts val="480"/>
              </a:spcBef>
              <a:buClr>
                <a:schemeClr val="lt1"/>
              </a:buClr>
              <a:buSzPct val="25000"/>
              <a:buFont typeface="Arial"/>
              <a:buNone/>
            </a:pPr>
            <a:r>
              <a:rPr b="0" baseline="0" i="0" lang="de-DE" sz="2400" u="none" cap="none" strike="noStrike">
                <a:solidFill>
                  <a:schemeClr val="lt1"/>
                </a:solidFill>
                <a:latin typeface="Arial"/>
                <a:ea typeface="Arial"/>
                <a:cs typeface="Arial"/>
                <a:sym typeface="Arial"/>
              </a:rPr>
              <a:t>www.labs.webfoundation.org</a:t>
            </a:r>
          </a:p>
          <a:p>
            <a:pPr indent="-342900" lvl="0" marL="342900" marR="0" rtl="0" algn="ctr">
              <a:lnSpc>
                <a:spcPct val="115000"/>
              </a:lnSpc>
              <a:spcBef>
                <a:spcPts val="480"/>
              </a:spcBef>
              <a:buClr>
                <a:schemeClr val="lt1"/>
              </a:buClr>
              <a:buSzPct val="25000"/>
              <a:buFont typeface="Arial"/>
              <a:buNone/>
            </a:pPr>
            <a:r>
              <a:rPr b="0" baseline="0" i="0" lang="de-DE" sz="2400" u="none" cap="none" strike="noStrike">
                <a:solidFill>
                  <a:schemeClr val="lt1"/>
                </a:solidFill>
                <a:latin typeface="Arial"/>
                <a:ea typeface="Arial"/>
                <a:cs typeface="Arial"/>
                <a:sym typeface="Arial"/>
              </a:rPr>
              <a:t>@ODLabJkt</a:t>
            </a:r>
          </a:p>
          <a:p>
            <a:pPr indent="-342900" lvl="0" marL="342900" marR="0" rtl="0" algn="ctr">
              <a:lnSpc>
                <a:spcPct val="115000"/>
              </a:lnSpc>
              <a:spcBef>
                <a:spcPts val="240"/>
              </a:spcBef>
              <a:buClr>
                <a:schemeClr val="dk1"/>
              </a:buClr>
              <a:buFont typeface="Arial"/>
              <a:buNone/>
            </a:pPr>
            <a:r>
              <a:t/>
            </a:r>
            <a:endParaRPr b="0" baseline="0" i="0" sz="1200" u="none" cap="none" strike="noStrike">
              <a:solidFill>
                <a:schemeClr val="lt1"/>
              </a:solidFill>
              <a:latin typeface="Arial"/>
              <a:ea typeface="Arial"/>
              <a:cs typeface="Arial"/>
              <a:sym typeface="Arial"/>
            </a:endParaRPr>
          </a:p>
          <a:p>
            <a:pPr indent="-342900" lvl="0" marL="342900" marR="0" rtl="0" algn="ctr">
              <a:lnSpc>
                <a:spcPct val="115000"/>
              </a:lnSpc>
              <a:spcBef>
                <a:spcPts val="240"/>
              </a:spcBef>
              <a:buClr>
                <a:schemeClr val="lt1"/>
              </a:buClr>
              <a:buSzPct val="25000"/>
              <a:buFont typeface="Arial"/>
              <a:buNone/>
            </a:pPr>
            <a:r>
              <a:rPr b="0" baseline="0" i="0" lang="de-DE" sz="1200" u="none" cap="none" strike="noStrike">
                <a:solidFill>
                  <a:schemeClr val="lt1"/>
                </a:solidFill>
                <a:latin typeface="Arial"/>
                <a:ea typeface="Arial"/>
                <a:cs typeface="Arial"/>
                <a:sym typeface="Arial"/>
              </a:rPr>
              <a:t>Jl. Pati No 1, Menteng, Jakarta 10310</a:t>
            </a:r>
          </a:p>
        </p:txBody>
      </p:sp>
      <p:pic>
        <p:nvPicPr>
          <p:cNvPr id="718" name="Shape 718"/>
          <p:cNvPicPr preferRelativeResize="0"/>
          <p:nvPr/>
        </p:nvPicPr>
        <p:blipFill rotWithShape="1">
          <a:blip r:embed="rId3">
            <a:alphaModFix/>
          </a:blip>
          <a:srcRect b="0" l="0" r="0" t="0"/>
          <a:stretch/>
        </p:blipFill>
        <p:spPr>
          <a:xfrm>
            <a:off x="3235660" y="725450"/>
            <a:ext cx="2672676" cy="17243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pic>
        <p:nvPicPr>
          <p:cNvPr id="144" name="Shape 144"/>
          <p:cNvPicPr preferRelativeResize="0"/>
          <p:nvPr/>
        </p:nvPicPr>
        <p:blipFill rotWithShape="1">
          <a:blip r:embed="rId3">
            <a:alphaModFix/>
          </a:blip>
          <a:srcRect b="15839" l="0" r="0" t="0"/>
          <a:stretch/>
        </p:blipFill>
        <p:spPr>
          <a:xfrm>
            <a:off x="0" y="0"/>
            <a:ext cx="9143993" cy="5143501"/>
          </a:xfrm>
          <a:prstGeom prst="rect">
            <a:avLst/>
          </a:prstGeom>
          <a:noFill/>
          <a:ln>
            <a:noFill/>
          </a:ln>
        </p:spPr>
      </p:pic>
      <p:sp>
        <p:nvSpPr>
          <p:cNvPr id="145" name="Shape 145"/>
          <p:cNvSpPr/>
          <p:nvPr/>
        </p:nvSpPr>
        <p:spPr>
          <a:xfrm>
            <a:off x="-100" y="4339425"/>
            <a:ext cx="9144001" cy="804001"/>
          </a:xfrm>
          <a:prstGeom prst="rect">
            <a:avLst/>
          </a:prstGeom>
          <a:solidFill>
            <a:srgbClr val="0C0C0C">
              <a:alpha val="85490"/>
            </a:srgbClr>
          </a:solidFill>
          <a:ln>
            <a:noFill/>
          </a:ln>
        </p:spPr>
        <p:txBody>
          <a:bodyPr anchorCtr="0" anchor="ctr" bIns="0" lIns="0" rIns="0" tIns="0">
            <a:noAutofit/>
          </a:bodyPr>
          <a:lstStyle/>
          <a:p>
            <a:pPr indent="0" lvl="0" marL="0" marR="0" rtl="0" algn="l">
              <a:spcBef>
                <a:spcPts val="0"/>
              </a:spcBef>
              <a:buNone/>
            </a:pPr>
            <a:r>
              <a:t/>
            </a:r>
            <a:endParaRPr b="0" baseline="0" i="0" sz="1400" u="none" cap="none" strike="noStrike">
              <a:solidFill>
                <a:srgbClr val="252727"/>
              </a:solidFill>
              <a:latin typeface="Arial"/>
              <a:ea typeface="Arial"/>
              <a:cs typeface="Arial"/>
              <a:sym typeface="Arial"/>
            </a:endParaRPr>
          </a:p>
        </p:txBody>
      </p:sp>
      <p:sp>
        <p:nvSpPr>
          <p:cNvPr id="146" name="Shape 146"/>
          <p:cNvSpPr/>
          <p:nvPr/>
        </p:nvSpPr>
        <p:spPr>
          <a:xfrm>
            <a:off x="209100" y="4566094"/>
            <a:ext cx="8725800" cy="276998"/>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baseline="0" i="0" lang="de-DE" sz="1800" u="none" cap="none" strike="noStrike">
                <a:solidFill>
                  <a:srgbClr val="FFFFFF"/>
                </a:solidFill>
                <a:latin typeface="Arial"/>
                <a:ea typeface="Arial"/>
                <a:cs typeface="Arial"/>
                <a:sym typeface="Arial"/>
              </a:rPr>
              <a:t>Empowering Civil Society—Strengthening Financial Transparency</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2" name="Shape 722"/>
        <p:cNvGrpSpPr/>
        <p:nvPr/>
      </p:nvGrpSpPr>
      <p:grpSpPr>
        <a:xfrm>
          <a:off x="0" y="0"/>
          <a:ext cx="0" cy="0"/>
          <a:chOff x="0" y="0"/>
          <a:chExt cx="0" cy="0"/>
        </a:xfrm>
      </p:grpSpPr>
      <p:sp>
        <p:nvSpPr>
          <p:cNvPr id="723" name="Shape 723"/>
          <p:cNvSpPr txBox="1"/>
          <p:nvPr/>
        </p:nvSpPr>
        <p:spPr>
          <a:xfrm>
            <a:off x="457200" y="2514384"/>
            <a:ext cx="8229600" cy="1143000"/>
          </a:xfrm>
          <a:prstGeom prst="rect">
            <a:avLst/>
          </a:prstGeom>
          <a:noFill/>
          <a:ln>
            <a:noFill/>
          </a:ln>
        </p:spPr>
        <p:txBody>
          <a:bodyPr anchorCtr="0" anchor="ctr" bIns="91425" lIns="91425" rIns="91425" tIns="91425">
            <a:noAutofit/>
          </a:bodyPr>
          <a:lstStyle/>
          <a:p>
            <a:pPr lvl="0" rtl="0" algn="ctr">
              <a:spcBef>
                <a:spcPts val="0"/>
              </a:spcBef>
              <a:buNone/>
            </a:pPr>
            <a:r>
              <a:rPr lang="de-DE" sz="1800"/>
              <a:t>This work is licensed under a </a:t>
            </a:r>
          </a:p>
          <a:p>
            <a:pPr lvl="0" rtl="0" algn="ctr">
              <a:spcBef>
                <a:spcPts val="0"/>
              </a:spcBef>
              <a:buNone/>
            </a:pPr>
            <a:r>
              <a:rPr lang="de-DE" sz="1800">
                <a:solidFill>
                  <a:srgbClr val="4374B7"/>
                </a:solidFill>
                <a:hlinkClick r:id="rId3"/>
              </a:rPr>
              <a:t>Creative Commons Attribution 4.0 International License</a:t>
            </a:r>
            <a:r>
              <a:rPr lang="de-DE" sz="1800"/>
              <a:t>.</a:t>
            </a:r>
          </a:p>
        </p:txBody>
      </p:sp>
      <p:pic>
        <p:nvPicPr>
          <p:cNvPr id="724" name="Shape 724"/>
          <p:cNvPicPr preferRelativeResize="0"/>
          <p:nvPr/>
        </p:nvPicPr>
        <p:blipFill>
          <a:blip r:embed="rId4">
            <a:alphaModFix/>
          </a:blip>
          <a:stretch>
            <a:fillRect/>
          </a:stretch>
        </p:blipFill>
        <p:spPr>
          <a:xfrm>
            <a:off x="3169896" y="1533214"/>
            <a:ext cx="2804199" cy="981149"/>
          </a:xfrm>
          <a:prstGeom prst="rect">
            <a:avLst/>
          </a:prstGeom>
          <a:noFill/>
          <a:ln>
            <a:noFill/>
          </a:ln>
        </p:spPr>
      </p:pic>
      <p:pic>
        <p:nvPicPr>
          <p:cNvPr id="725" name="Shape 725"/>
          <p:cNvPicPr preferRelativeResize="0"/>
          <p:nvPr/>
        </p:nvPicPr>
        <p:blipFill rotWithShape="1">
          <a:blip r:embed="rId5">
            <a:alphaModFix/>
          </a:blip>
          <a:srcRect b="0" l="0" r="0" t="0"/>
          <a:stretch/>
        </p:blipFill>
        <p:spPr>
          <a:xfrm>
            <a:off x="2819400" y="4557944"/>
            <a:ext cx="1447800" cy="375900"/>
          </a:xfrm>
          <a:prstGeom prst="rect">
            <a:avLst/>
          </a:prstGeom>
          <a:noFill/>
          <a:ln>
            <a:noFill/>
          </a:ln>
        </p:spPr>
      </p:pic>
      <p:cxnSp>
        <p:nvCxnSpPr>
          <p:cNvPr id="726" name="Shape 726"/>
          <p:cNvCxnSpPr/>
          <p:nvPr/>
        </p:nvCxnSpPr>
        <p:spPr>
          <a:xfrm>
            <a:off x="278790" y="4481810"/>
            <a:ext cx="8572799" cy="0"/>
          </a:xfrm>
          <a:prstGeom prst="straightConnector1">
            <a:avLst/>
          </a:prstGeom>
          <a:noFill/>
          <a:ln cap="flat" w="9525">
            <a:solidFill>
              <a:srgbClr val="808080"/>
            </a:solidFill>
            <a:prstDash val="solid"/>
            <a:round/>
            <a:headEnd len="med" w="med" type="none"/>
            <a:tailEnd len="med" w="med" type="none"/>
          </a:ln>
        </p:spPr>
      </p:cxnSp>
      <p:pic>
        <p:nvPicPr>
          <p:cNvPr id="727" name="Shape 727"/>
          <p:cNvPicPr preferRelativeResize="0"/>
          <p:nvPr/>
        </p:nvPicPr>
        <p:blipFill rotWithShape="1">
          <a:blip r:embed="rId6">
            <a:alphaModFix/>
          </a:blip>
          <a:srcRect b="0" l="0" r="0" t="0"/>
          <a:stretch/>
        </p:blipFill>
        <p:spPr>
          <a:xfrm>
            <a:off x="278797" y="4513673"/>
            <a:ext cx="2329200" cy="4965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pic>
        <p:nvPicPr>
          <p:cNvPr id="151" name="Shape 151"/>
          <p:cNvPicPr preferRelativeResize="0"/>
          <p:nvPr/>
        </p:nvPicPr>
        <p:blipFill rotWithShape="1">
          <a:blip r:embed="rId3">
            <a:alphaModFix/>
          </a:blip>
          <a:srcRect b="9020" l="0" r="0" t="6023"/>
          <a:stretch/>
        </p:blipFill>
        <p:spPr>
          <a:xfrm>
            <a:off x="0" y="0"/>
            <a:ext cx="9144003" cy="5143499"/>
          </a:xfrm>
          <a:prstGeom prst="rect">
            <a:avLst/>
          </a:prstGeom>
          <a:noFill/>
          <a:ln>
            <a:noFill/>
          </a:ln>
        </p:spPr>
      </p:pic>
      <p:sp>
        <p:nvSpPr>
          <p:cNvPr id="152" name="Shape 152"/>
          <p:cNvSpPr/>
          <p:nvPr/>
        </p:nvSpPr>
        <p:spPr>
          <a:xfrm>
            <a:off x="-100" y="4339425"/>
            <a:ext cx="9144001" cy="804001"/>
          </a:xfrm>
          <a:prstGeom prst="rect">
            <a:avLst/>
          </a:prstGeom>
          <a:solidFill>
            <a:srgbClr val="0C0C0C">
              <a:alpha val="85490"/>
            </a:srgbClr>
          </a:solidFill>
          <a:ln>
            <a:noFill/>
          </a:ln>
        </p:spPr>
        <p:txBody>
          <a:bodyPr anchorCtr="0" anchor="ctr" bIns="0" lIns="0" rIns="0" tIns="0">
            <a:noAutofit/>
          </a:bodyPr>
          <a:lstStyle/>
          <a:p>
            <a:pPr indent="0" lvl="0" marL="0" marR="0" rtl="0" algn="l">
              <a:spcBef>
                <a:spcPts val="0"/>
              </a:spcBef>
              <a:buNone/>
            </a:pPr>
            <a:r>
              <a:t/>
            </a:r>
            <a:endParaRPr b="0" baseline="0" i="0" sz="1400" u="none" cap="none" strike="noStrike">
              <a:solidFill>
                <a:srgbClr val="252727"/>
              </a:solidFill>
              <a:latin typeface="Arial"/>
              <a:ea typeface="Arial"/>
              <a:cs typeface="Arial"/>
              <a:sym typeface="Arial"/>
            </a:endParaRPr>
          </a:p>
        </p:txBody>
      </p:sp>
      <p:sp>
        <p:nvSpPr>
          <p:cNvPr id="153" name="Shape 153"/>
          <p:cNvSpPr/>
          <p:nvPr/>
        </p:nvSpPr>
        <p:spPr>
          <a:xfrm>
            <a:off x="209100" y="4566094"/>
            <a:ext cx="8725800" cy="276998"/>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baseline="0" i="0" lang="de-DE" sz="1800" u="none" cap="none" strike="noStrike">
                <a:solidFill>
                  <a:srgbClr val="FFFFFF"/>
                </a:solidFill>
                <a:latin typeface="Arial"/>
                <a:ea typeface="Arial"/>
                <a:cs typeface="Arial"/>
                <a:sym typeface="Arial"/>
              </a:rPr>
              <a:t>Trainings: Appreciating the Role of Open Data in Development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p:nvPr/>
        </p:nvSpPr>
        <p:spPr>
          <a:xfrm>
            <a:off x="6327975" y="4638248"/>
            <a:ext cx="2998499" cy="332740"/>
          </a:xfrm>
          <a:prstGeom prst="rect">
            <a:avLst/>
          </a:prstGeom>
          <a:noFill/>
          <a:ln>
            <a:noFill/>
          </a:ln>
        </p:spPr>
        <p:txBody>
          <a:bodyPr anchorCtr="0" anchor="t" bIns="45700" lIns="45700" rIns="45700" tIns="45700">
            <a:noAutofit/>
          </a:bodyPr>
          <a:lstStyle/>
          <a:p>
            <a:pPr indent="0" lvl="0" marL="0" marR="0" rtl="0" algn="l">
              <a:spcBef>
                <a:spcPts val="0"/>
              </a:spcBef>
              <a:buSzPct val="25000"/>
              <a:buNone/>
            </a:pPr>
            <a:r>
              <a:rPr b="0" baseline="0" i="0" lang="de-DE" sz="1400" u="none" cap="none" strike="noStrike">
                <a:solidFill>
                  <a:srgbClr val="A5A6A5"/>
                </a:solidFill>
                <a:latin typeface="Open Sans"/>
                <a:ea typeface="Open Sans"/>
                <a:cs typeface="Open Sans"/>
                <a:sym typeface="Open Sans"/>
              </a:rPr>
              <a:t>www.labs.webfoundation.org</a:t>
            </a:r>
          </a:p>
        </p:txBody>
      </p:sp>
      <p:cxnSp>
        <p:nvCxnSpPr>
          <p:cNvPr id="159" name="Shape 159"/>
          <p:cNvCxnSpPr/>
          <p:nvPr/>
        </p:nvCxnSpPr>
        <p:spPr>
          <a:xfrm>
            <a:off x="278790" y="4481810"/>
            <a:ext cx="8572862" cy="0"/>
          </a:xfrm>
          <a:prstGeom prst="straightConnector1">
            <a:avLst/>
          </a:prstGeom>
          <a:noFill/>
          <a:ln cap="flat" w="9525">
            <a:solidFill>
              <a:srgbClr val="808080"/>
            </a:solidFill>
            <a:prstDash val="solid"/>
            <a:round/>
            <a:headEnd len="med" w="med" type="none"/>
            <a:tailEnd len="med" w="med" type="none"/>
          </a:ln>
        </p:spPr>
      </p:cxnSp>
      <p:pic>
        <p:nvPicPr>
          <p:cNvPr id="160" name="Shape 160"/>
          <p:cNvPicPr preferRelativeResize="0"/>
          <p:nvPr/>
        </p:nvPicPr>
        <p:blipFill rotWithShape="1">
          <a:blip r:embed="rId3">
            <a:alphaModFix/>
          </a:blip>
          <a:srcRect b="0" l="0" r="0" t="0"/>
          <a:stretch/>
        </p:blipFill>
        <p:spPr>
          <a:xfrm>
            <a:off x="278797" y="4513673"/>
            <a:ext cx="2329275" cy="496475"/>
          </a:xfrm>
          <a:prstGeom prst="rect">
            <a:avLst/>
          </a:prstGeom>
          <a:noFill/>
          <a:ln>
            <a:noFill/>
          </a:ln>
        </p:spPr>
      </p:pic>
      <p:pic>
        <p:nvPicPr>
          <p:cNvPr id="161" name="Shape 161"/>
          <p:cNvPicPr preferRelativeResize="0"/>
          <p:nvPr/>
        </p:nvPicPr>
        <p:blipFill rotWithShape="1">
          <a:blip r:embed="rId4">
            <a:alphaModFix/>
          </a:blip>
          <a:srcRect b="0" l="0" r="0" t="0"/>
          <a:stretch/>
        </p:blipFill>
        <p:spPr>
          <a:xfrm>
            <a:off x="2819400" y="4559123"/>
            <a:ext cx="1447800" cy="376006"/>
          </a:xfrm>
          <a:prstGeom prst="rect">
            <a:avLst/>
          </a:prstGeom>
          <a:noFill/>
          <a:ln>
            <a:noFill/>
          </a:ln>
        </p:spPr>
      </p:pic>
      <p:sp>
        <p:nvSpPr>
          <p:cNvPr id="162" name="Shape 162"/>
          <p:cNvSpPr/>
          <p:nvPr/>
        </p:nvSpPr>
        <p:spPr>
          <a:xfrm>
            <a:off x="-100" y="4058698"/>
            <a:ext cx="9144001" cy="1084801"/>
          </a:xfrm>
          <a:prstGeom prst="rect">
            <a:avLst/>
          </a:prstGeom>
          <a:solidFill>
            <a:srgbClr val="FFFFFF">
              <a:alpha val="96470"/>
            </a:srgbClr>
          </a:solidFill>
          <a:ln>
            <a:noFill/>
          </a:ln>
        </p:spPr>
        <p:txBody>
          <a:bodyPr anchorCtr="0" anchor="ctr" bIns="0" lIns="0" rIns="0" tIns="0">
            <a:noAutofit/>
          </a:bodyPr>
          <a:lstStyle/>
          <a:p>
            <a:pPr indent="0" lvl="0" marL="0" marR="0" rtl="0" algn="l">
              <a:spcBef>
                <a:spcPts val="0"/>
              </a:spcBef>
              <a:buNone/>
            </a:pPr>
            <a:r>
              <a:t/>
            </a:r>
            <a:endParaRPr b="0" baseline="0" i="0" sz="1400" u="none" cap="none" strike="noStrike">
              <a:solidFill>
                <a:srgbClr val="252727"/>
              </a:solidFill>
              <a:latin typeface="Arial"/>
              <a:ea typeface="Arial"/>
              <a:cs typeface="Arial"/>
              <a:sym typeface="Arial"/>
            </a:endParaRPr>
          </a:p>
        </p:txBody>
      </p:sp>
      <p:pic>
        <p:nvPicPr>
          <p:cNvPr id="163" name="Shape 163"/>
          <p:cNvPicPr preferRelativeResize="0"/>
          <p:nvPr/>
        </p:nvPicPr>
        <p:blipFill rotWithShape="1">
          <a:blip r:embed="rId5">
            <a:alphaModFix/>
          </a:blip>
          <a:srcRect b="0" l="0" r="0" t="0"/>
          <a:stretch/>
        </p:blipFill>
        <p:spPr>
          <a:xfrm>
            <a:off x="1223116" y="3256172"/>
            <a:ext cx="1221026" cy="1221049"/>
          </a:xfrm>
          <a:prstGeom prst="rect">
            <a:avLst/>
          </a:prstGeom>
          <a:noFill/>
          <a:ln>
            <a:noFill/>
          </a:ln>
        </p:spPr>
      </p:pic>
      <p:pic>
        <p:nvPicPr>
          <p:cNvPr id="164" name="Shape 164"/>
          <p:cNvPicPr preferRelativeResize="0"/>
          <p:nvPr/>
        </p:nvPicPr>
        <p:blipFill rotWithShape="1">
          <a:blip r:embed="rId6">
            <a:alphaModFix/>
          </a:blip>
          <a:srcRect b="0" l="0" r="0" t="0"/>
          <a:stretch/>
        </p:blipFill>
        <p:spPr>
          <a:xfrm>
            <a:off x="1405046" y="2159013"/>
            <a:ext cx="2248580" cy="584701"/>
          </a:xfrm>
          <a:prstGeom prst="rect">
            <a:avLst/>
          </a:prstGeom>
          <a:noFill/>
          <a:ln>
            <a:noFill/>
          </a:ln>
        </p:spPr>
      </p:pic>
      <p:pic>
        <p:nvPicPr>
          <p:cNvPr id="165" name="Shape 165"/>
          <p:cNvPicPr preferRelativeResize="0"/>
          <p:nvPr/>
        </p:nvPicPr>
        <p:blipFill rotWithShape="1">
          <a:blip r:embed="rId7">
            <a:alphaModFix/>
          </a:blip>
          <a:srcRect b="0" l="0" r="0" t="0"/>
          <a:stretch/>
        </p:blipFill>
        <p:spPr>
          <a:xfrm>
            <a:off x="4704828" y="2143965"/>
            <a:ext cx="3232045" cy="606006"/>
          </a:xfrm>
          <a:prstGeom prst="rect">
            <a:avLst/>
          </a:prstGeom>
          <a:noFill/>
          <a:ln>
            <a:noFill/>
          </a:ln>
        </p:spPr>
      </p:pic>
      <p:pic>
        <p:nvPicPr>
          <p:cNvPr id="166" name="Shape 166"/>
          <p:cNvPicPr preferRelativeResize="0"/>
          <p:nvPr/>
        </p:nvPicPr>
        <p:blipFill rotWithShape="1">
          <a:blip r:embed="rId8">
            <a:alphaModFix/>
          </a:blip>
          <a:srcRect b="0" l="0" r="0" t="0"/>
          <a:stretch/>
        </p:blipFill>
        <p:spPr>
          <a:xfrm>
            <a:off x="2948800" y="3406125"/>
            <a:ext cx="2672173" cy="960048"/>
          </a:xfrm>
          <a:prstGeom prst="rect">
            <a:avLst/>
          </a:prstGeom>
          <a:noFill/>
          <a:ln>
            <a:noFill/>
          </a:ln>
        </p:spPr>
      </p:pic>
      <p:pic>
        <p:nvPicPr>
          <p:cNvPr id="167" name="Shape 167"/>
          <p:cNvPicPr preferRelativeResize="0"/>
          <p:nvPr/>
        </p:nvPicPr>
        <p:blipFill rotWithShape="1">
          <a:blip r:embed="rId9">
            <a:alphaModFix/>
          </a:blip>
          <a:srcRect b="0" l="0" r="0" t="0"/>
          <a:stretch/>
        </p:blipFill>
        <p:spPr>
          <a:xfrm>
            <a:off x="3177050" y="978024"/>
            <a:ext cx="2843549" cy="738501"/>
          </a:xfrm>
          <a:prstGeom prst="rect">
            <a:avLst/>
          </a:prstGeom>
          <a:noFill/>
          <a:ln>
            <a:noFill/>
          </a:ln>
        </p:spPr>
      </p:pic>
      <p:sp>
        <p:nvSpPr>
          <p:cNvPr id="168" name="Shape 168"/>
          <p:cNvSpPr/>
          <p:nvPr/>
        </p:nvSpPr>
        <p:spPr>
          <a:xfrm>
            <a:off x="209000" y="164723"/>
            <a:ext cx="8725800" cy="307777"/>
          </a:xfrm>
          <a:prstGeom prst="rect">
            <a:avLst/>
          </a:prstGeom>
          <a:noFill/>
          <a:ln>
            <a:noFill/>
          </a:ln>
        </p:spPr>
        <p:txBody>
          <a:bodyPr anchorCtr="0" anchor="t" bIns="45700" lIns="45700" rIns="45700" tIns="45700">
            <a:noAutofit/>
          </a:bodyPr>
          <a:lstStyle/>
          <a:p>
            <a:pPr indent="0" lvl="0" marL="0" marR="0" rtl="0" algn="ctr">
              <a:spcBef>
                <a:spcPts val="0"/>
              </a:spcBef>
              <a:buSzPct val="25000"/>
              <a:buNone/>
            </a:pPr>
            <a:r>
              <a:rPr b="0" baseline="0" i="0" lang="de-DE" sz="1400" u="none" cap="none" strike="noStrike">
                <a:solidFill>
                  <a:srgbClr val="434343"/>
                </a:solidFill>
                <a:latin typeface="Arial"/>
                <a:ea typeface="Arial"/>
                <a:cs typeface="Arial"/>
                <a:sym typeface="Arial"/>
              </a:rPr>
              <a:t>The Web Foundation’s Open Data Program</a:t>
            </a:r>
          </a:p>
        </p:txBody>
      </p:sp>
      <p:pic>
        <p:nvPicPr>
          <p:cNvPr id="169" name="Shape 169"/>
          <p:cNvPicPr preferRelativeResize="0"/>
          <p:nvPr/>
        </p:nvPicPr>
        <p:blipFill rotWithShape="1">
          <a:blip r:embed="rId10">
            <a:alphaModFix/>
          </a:blip>
          <a:srcRect b="17614" l="0" r="0" t="0"/>
          <a:stretch/>
        </p:blipFill>
        <p:spPr>
          <a:xfrm>
            <a:off x="5906916" y="3256174"/>
            <a:ext cx="2248575" cy="119667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p:nvPr/>
        </p:nvSpPr>
        <p:spPr>
          <a:xfrm>
            <a:off x="6327975" y="4638248"/>
            <a:ext cx="2998499" cy="332740"/>
          </a:xfrm>
          <a:prstGeom prst="rect">
            <a:avLst/>
          </a:prstGeom>
          <a:noFill/>
          <a:ln>
            <a:noFill/>
          </a:ln>
        </p:spPr>
        <p:txBody>
          <a:bodyPr anchorCtr="0" anchor="t" bIns="45700" lIns="45700" rIns="45700" tIns="45700">
            <a:noAutofit/>
          </a:bodyPr>
          <a:lstStyle/>
          <a:p>
            <a:pPr indent="0" lvl="0" marL="0" marR="0" rtl="0" algn="l">
              <a:spcBef>
                <a:spcPts val="0"/>
              </a:spcBef>
              <a:buSzPct val="25000"/>
              <a:buNone/>
            </a:pPr>
            <a:r>
              <a:rPr b="0" baseline="0" i="0" lang="de-DE" sz="1400" u="none" cap="none" strike="noStrike">
                <a:solidFill>
                  <a:srgbClr val="A5A6A5"/>
                </a:solidFill>
                <a:latin typeface="Open Sans"/>
                <a:ea typeface="Open Sans"/>
                <a:cs typeface="Open Sans"/>
                <a:sym typeface="Open Sans"/>
              </a:rPr>
              <a:t>www.labs.webfoundation.org</a:t>
            </a:r>
          </a:p>
        </p:txBody>
      </p:sp>
      <p:cxnSp>
        <p:nvCxnSpPr>
          <p:cNvPr id="175" name="Shape 175"/>
          <p:cNvCxnSpPr/>
          <p:nvPr/>
        </p:nvCxnSpPr>
        <p:spPr>
          <a:xfrm>
            <a:off x="278790" y="4481810"/>
            <a:ext cx="8572862" cy="0"/>
          </a:xfrm>
          <a:prstGeom prst="straightConnector1">
            <a:avLst/>
          </a:prstGeom>
          <a:noFill/>
          <a:ln cap="flat" w="9525">
            <a:solidFill>
              <a:srgbClr val="808080"/>
            </a:solidFill>
            <a:prstDash val="solid"/>
            <a:round/>
            <a:headEnd len="med" w="med" type="none"/>
            <a:tailEnd len="med" w="med" type="none"/>
          </a:ln>
        </p:spPr>
      </p:cxnSp>
      <p:pic>
        <p:nvPicPr>
          <p:cNvPr id="176" name="Shape 176"/>
          <p:cNvPicPr preferRelativeResize="0"/>
          <p:nvPr/>
        </p:nvPicPr>
        <p:blipFill rotWithShape="1">
          <a:blip r:embed="rId3">
            <a:alphaModFix/>
          </a:blip>
          <a:srcRect b="0" l="0" r="0" t="0"/>
          <a:stretch/>
        </p:blipFill>
        <p:spPr>
          <a:xfrm>
            <a:off x="278797" y="4513673"/>
            <a:ext cx="2329275" cy="496475"/>
          </a:xfrm>
          <a:prstGeom prst="rect">
            <a:avLst/>
          </a:prstGeom>
          <a:noFill/>
          <a:ln>
            <a:noFill/>
          </a:ln>
        </p:spPr>
      </p:pic>
      <p:pic>
        <p:nvPicPr>
          <p:cNvPr id="177" name="Shape 177"/>
          <p:cNvPicPr preferRelativeResize="0"/>
          <p:nvPr/>
        </p:nvPicPr>
        <p:blipFill rotWithShape="1">
          <a:blip r:embed="rId4">
            <a:alphaModFix/>
          </a:blip>
          <a:srcRect b="0" l="0" r="0" t="0"/>
          <a:stretch/>
        </p:blipFill>
        <p:spPr>
          <a:xfrm>
            <a:off x="2819400" y="4559123"/>
            <a:ext cx="1447800" cy="376006"/>
          </a:xfrm>
          <a:prstGeom prst="rect">
            <a:avLst/>
          </a:prstGeom>
          <a:noFill/>
          <a:ln>
            <a:noFill/>
          </a:ln>
        </p:spPr>
      </p:pic>
      <p:sp>
        <p:nvSpPr>
          <p:cNvPr id="178" name="Shape 178"/>
          <p:cNvSpPr/>
          <p:nvPr/>
        </p:nvSpPr>
        <p:spPr>
          <a:xfrm>
            <a:off x="-100" y="4058698"/>
            <a:ext cx="9144001" cy="1084801"/>
          </a:xfrm>
          <a:prstGeom prst="rect">
            <a:avLst/>
          </a:prstGeom>
          <a:solidFill>
            <a:srgbClr val="FFFFFF">
              <a:alpha val="96470"/>
            </a:srgbClr>
          </a:solidFill>
          <a:ln>
            <a:noFill/>
          </a:ln>
        </p:spPr>
        <p:txBody>
          <a:bodyPr anchorCtr="0" anchor="ctr" bIns="0" lIns="0" rIns="0" tIns="0">
            <a:noAutofit/>
          </a:bodyPr>
          <a:lstStyle/>
          <a:p>
            <a:pPr indent="0" lvl="0" marL="0" marR="0" rtl="0" algn="l">
              <a:spcBef>
                <a:spcPts val="0"/>
              </a:spcBef>
              <a:buNone/>
            </a:pPr>
            <a:r>
              <a:t/>
            </a:r>
            <a:endParaRPr b="0" baseline="0" i="0" sz="1400" u="none" cap="none" strike="noStrike">
              <a:solidFill>
                <a:srgbClr val="252727"/>
              </a:solidFill>
              <a:latin typeface="Arial"/>
              <a:ea typeface="Arial"/>
              <a:cs typeface="Arial"/>
              <a:sym typeface="Arial"/>
            </a:endParaRPr>
          </a:p>
        </p:txBody>
      </p:sp>
      <p:pic>
        <p:nvPicPr>
          <p:cNvPr id="179" name="Shape 179"/>
          <p:cNvPicPr preferRelativeResize="0"/>
          <p:nvPr/>
        </p:nvPicPr>
        <p:blipFill rotWithShape="1">
          <a:blip r:embed="rId5">
            <a:alphaModFix/>
          </a:blip>
          <a:srcRect b="0" l="0" r="0" t="0"/>
          <a:stretch/>
        </p:blipFill>
        <p:spPr>
          <a:xfrm>
            <a:off x="4365992" y="2730791"/>
            <a:ext cx="905954" cy="1023717"/>
          </a:xfrm>
          <a:prstGeom prst="rect">
            <a:avLst/>
          </a:prstGeom>
          <a:noFill/>
          <a:ln>
            <a:noFill/>
          </a:ln>
        </p:spPr>
      </p:pic>
      <p:pic>
        <p:nvPicPr>
          <p:cNvPr id="180" name="Shape 180"/>
          <p:cNvPicPr preferRelativeResize="0"/>
          <p:nvPr/>
        </p:nvPicPr>
        <p:blipFill rotWithShape="1">
          <a:blip r:embed="rId6">
            <a:alphaModFix/>
          </a:blip>
          <a:srcRect b="0" l="0" r="0" t="0"/>
          <a:stretch/>
        </p:blipFill>
        <p:spPr>
          <a:xfrm>
            <a:off x="5697694" y="2681950"/>
            <a:ext cx="782501" cy="1035798"/>
          </a:xfrm>
          <a:prstGeom prst="rect">
            <a:avLst/>
          </a:prstGeom>
          <a:noFill/>
          <a:ln>
            <a:noFill/>
          </a:ln>
        </p:spPr>
      </p:pic>
      <p:pic>
        <p:nvPicPr>
          <p:cNvPr id="181" name="Shape 181"/>
          <p:cNvPicPr preferRelativeResize="0"/>
          <p:nvPr/>
        </p:nvPicPr>
        <p:blipFill rotWithShape="1">
          <a:blip r:embed="rId7">
            <a:alphaModFix/>
          </a:blip>
          <a:srcRect b="0" l="0" r="0" t="0"/>
          <a:stretch/>
        </p:blipFill>
        <p:spPr>
          <a:xfrm>
            <a:off x="6524148" y="1826361"/>
            <a:ext cx="2146349" cy="594736"/>
          </a:xfrm>
          <a:prstGeom prst="rect">
            <a:avLst/>
          </a:prstGeom>
          <a:noFill/>
          <a:ln>
            <a:noFill/>
          </a:ln>
        </p:spPr>
      </p:pic>
      <p:pic>
        <p:nvPicPr>
          <p:cNvPr id="182" name="Shape 182"/>
          <p:cNvPicPr preferRelativeResize="0"/>
          <p:nvPr/>
        </p:nvPicPr>
        <p:blipFill rotWithShape="1">
          <a:blip r:embed="rId8">
            <a:alphaModFix/>
          </a:blip>
          <a:srcRect b="12377" l="5794" r="6014" t="7497"/>
          <a:stretch/>
        </p:blipFill>
        <p:spPr>
          <a:xfrm>
            <a:off x="6498073" y="654725"/>
            <a:ext cx="2146341" cy="752749"/>
          </a:xfrm>
          <a:prstGeom prst="rect">
            <a:avLst/>
          </a:prstGeom>
          <a:noFill/>
          <a:ln>
            <a:noFill/>
          </a:ln>
        </p:spPr>
      </p:pic>
      <p:pic>
        <p:nvPicPr>
          <p:cNvPr id="183" name="Shape 183"/>
          <p:cNvPicPr preferRelativeResize="0"/>
          <p:nvPr/>
        </p:nvPicPr>
        <p:blipFill rotWithShape="1">
          <a:blip r:embed="rId9">
            <a:alphaModFix/>
          </a:blip>
          <a:srcRect b="21432" l="0" r="0" t="11922"/>
          <a:stretch/>
        </p:blipFill>
        <p:spPr>
          <a:xfrm>
            <a:off x="3545989" y="3958416"/>
            <a:ext cx="1243758" cy="752748"/>
          </a:xfrm>
          <a:prstGeom prst="rect">
            <a:avLst/>
          </a:prstGeom>
          <a:noFill/>
          <a:ln>
            <a:noFill/>
          </a:ln>
        </p:spPr>
      </p:pic>
      <p:pic>
        <p:nvPicPr>
          <p:cNvPr id="184" name="Shape 184"/>
          <p:cNvPicPr preferRelativeResize="0"/>
          <p:nvPr/>
        </p:nvPicPr>
        <p:blipFill rotWithShape="1">
          <a:blip r:embed="rId10">
            <a:alphaModFix/>
          </a:blip>
          <a:srcRect b="0" l="0" r="0" t="0"/>
          <a:stretch/>
        </p:blipFill>
        <p:spPr>
          <a:xfrm>
            <a:off x="5223532" y="3956305"/>
            <a:ext cx="1516407" cy="754859"/>
          </a:xfrm>
          <a:prstGeom prst="rect">
            <a:avLst/>
          </a:prstGeom>
          <a:noFill/>
          <a:ln>
            <a:noFill/>
          </a:ln>
        </p:spPr>
      </p:pic>
      <p:pic>
        <p:nvPicPr>
          <p:cNvPr id="185" name="Shape 185"/>
          <p:cNvPicPr preferRelativeResize="0"/>
          <p:nvPr/>
        </p:nvPicPr>
        <p:blipFill rotWithShape="1">
          <a:blip r:embed="rId11">
            <a:alphaModFix/>
          </a:blip>
          <a:srcRect b="0" l="0" r="0" t="0"/>
          <a:stretch/>
        </p:blipFill>
        <p:spPr>
          <a:xfrm>
            <a:off x="2274035" y="3988762"/>
            <a:ext cx="782478" cy="814254"/>
          </a:xfrm>
          <a:prstGeom prst="rect">
            <a:avLst/>
          </a:prstGeom>
          <a:noFill/>
          <a:ln>
            <a:noFill/>
          </a:ln>
        </p:spPr>
      </p:pic>
      <p:pic>
        <p:nvPicPr>
          <p:cNvPr id="186" name="Shape 186"/>
          <p:cNvPicPr preferRelativeResize="0"/>
          <p:nvPr/>
        </p:nvPicPr>
        <p:blipFill rotWithShape="1">
          <a:blip r:embed="rId12">
            <a:alphaModFix/>
          </a:blip>
          <a:srcRect b="0" l="0" r="0" t="0"/>
          <a:stretch/>
        </p:blipFill>
        <p:spPr>
          <a:xfrm>
            <a:off x="349002" y="3887062"/>
            <a:ext cx="1489107" cy="942575"/>
          </a:xfrm>
          <a:prstGeom prst="rect">
            <a:avLst/>
          </a:prstGeom>
          <a:noFill/>
          <a:ln>
            <a:noFill/>
          </a:ln>
        </p:spPr>
      </p:pic>
      <p:pic>
        <p:nvPicPr>
          <p:cNvPr id="187" name="Shape 187"/>
          <p:cNvPicPr preferRelativeResize="0"/>
          <p:nvPr/>
        </p:nvPicPr>
        <p:blipFill rotWithShape="1">
          <a:blip r:embed="rId13">
            <a:alphaModFix/>
          </a:blip>
          <a:srcRect b="30175" l="12872" r="11939" t="26717"/>
          <a:stretch/>
        </p:blipFill>
        <p:spPr>
          <a:xfrm>
            <a:off x="293723" y="749418"/>
            <a:ext cx="3605795" cy="689483"/>
          </a:xfrm>
          <a:prstGeom prst="rect">
            <a:avLst/>
          </a:prstGeom>
          <a:noFill/>
          <a:ln>
            <a:noFill/>
          </a:ln>
        </p:spPr>
      </p:pic>
      <p:pic>
        <p:nvPicPr>
          <p:cNvPr id="188" name="Shape 188"/>
          <p:cNvPicPr preferRelativeResize="0"/>
          <p:nvPr/>
        </p:nvPicPr>
        <p:blipFill rotWithShape="1">
          <a:blip r:embed="rId14">
            <a:alphaModFix/>
          </a:blip>
          <a:srcRect b="0" l="0" r="0" t="0"/>
          <a:stretch/>
        </p:blipFill>
        <p:spPr>
          <a:xfrm>
            <a:off x="344437" y="1540363"/>
            <a:ext cx="3117767" cy="942580"/>
          </a:xfrm>
          <a:prstGeom prst="rect">
            <a:avLst/>
          </a:prstGeom>
          <a:noFill/>
          <a:ln>
            <a:noFill/>
          </a:ln>
        </p:spPr>
      </p:pic>
      <p:pic>
        <p:nvPicPr>
          <p:cNvPr id="189" name="Shape 189"/>
          <p:cNvPicPr preferRelativeResize="0"/>
          <p:nvPr/>
        </p:nvPicPr>
        <p:blipFill rotWithShape="1">
          <a:blip r:embed="rId15">
            <a:alphaModFix/>
          </a:blip>
          <a:srcRect b="0" l="0" r="0" t="0"/>
          <a:stretch/>
        </p:blipFill>
        <p:spPr>
          <a:xfrm>
            <a:off x="420647" y="2728824"/>
            <a:ext cx="863550" cy="886486"/>
          </a:xfrm>
          <a:prstGeom prst="rect">
            <a:avLst/>
          </a:prstGeom>
          <a:noFill/>
          <a:ln>
            <a:noFill/>
          </a:ln>
        </p:spPr>
      </p:pic>
      <p:pic>
        <p:nvPicPr>
          <p:cNvPr id="190" name="Shape 190"/>
          <p:cNvPicPr preferRelativeResize="0"/>
          <p:nvPr/>
        </p:nvPicPr>
        <p:blipFill rotWithShape="1">
          <a:blip r:embed="rId16">
            <a:alphaModFix/>
          </a:blip>
          <a:srcRect b="0" l="0" r="0" t="0"/>
          <a:stretch/>
        </p:blipFill>
        <p:spPr>
          <a:xfrm>
            <a:off x="1607533" y="2807999"/>
            <a:ext cx="2348049" cy="685631"/>
          </a:xfrm>
          <a:prstGeom prst="rect">
            <a:avLst/>
          </a:prstGeom>
          <a:noFill/>
          <a:ln>
            <a:noFill/>
          </a:ln>
        </p:spPr>
      </p:pic>
      <p:pic>
        <p:nvPicPr>
          <p:cNvPr id="191" name="Shape 191"/>
          <p:cNvPicPr preferRelativeResize="0"/>
          <p:nvPr/>
        </p:nvPicPr>
        <p:blipFill rotWithShape="1">
          <a:blip r:embed="rId17">
            <a:alphaModFix/>
          </a:blip>
          <a:srcRect b="0" l="0" r="0" t="0"/>
          <a:stretch/>
        </p:blipFill>
        <p:spPr>
          <a:xfrm>
            <a:off x="4356587" y="654745"/>
            <a:ext cx="1710492" cy="1046400"/>
          </a:xfrm>
          <a:prstGeom prst="rect">
            <a:avLst/>
          </a:prstGeom>
          <a:noFill/>
          <a:ln>
            <a:noFill/>
          </a:ln>
        </p:spPr>
      </p:pic>
      <p:pic>
        <p:nvPicPr>
          <p:cNvPr id="192" name="Shape 192"/>
          <p:cNvPicPr preferRelativeResize="0"/>
          <p:nvPr/>
        </p:nvPicPr>
        <p:blipFill rotWithShape="1">
          <a:blip r:embed="rId18">
            <a:alphaModFix/>
          </a:blip>
          <a:srcRect b="0" l="0" r="0" t="0"/>
          <a:stretch/>
        </p:blipFill>
        <p:spPr>
          <a:xfrm>
            <a:off x="3643300" y="1842377"/>
            <a:ext cx="2573450" cy="643363"/>
          </a:xfrm>
          <a:prstGeom prst="rect">
            <a:avLst/>
          </a:prstGeom>
          <a:noFill/>
          <a:ln>
            <a:noFill/>
          </a:ln>
        </p:spPr>
      </p:pic>
      <p:sp>
        <p:nvSpPr>
          <p:cNvPr id="193" name="Shape 193"/>
          <p:cNvSpPr/>
          <p:nvPr/>
        </p:nvSpPr>
        <p:spPr>
          <a:xfrm>
            <a:off x="209000" y="164723"/>
            <a:ext cx="8725800" cy="307777"/>
          </a:xfrm>
          <a:prstGeom prst="rect">
            <a:avLst/>
          </a:prstGeom>
          <a:noFill/>
          <a:ln>
            <a:noFill/>
          </a:ln>
        </p:spPr>
        <p:txBody>
          <a:bodyPr anchorCtr="0" anchor="t" bIns="45700" lIns="45700" rIns="45700" tIns="45700">
            <a:noAutofit/>
          </a:bodyPr>
          <a:lstStyle/>
          <a:p>
            <a:pPr indent="0" lvl="0" marL="0" marR="0" rtl="0" algn="ctr">
              <a:spcBef>
                <a:spcPts val="0"/>
              </a:spcBef>
              <a:buSzPct val="25000"/>
              <a:buNone/>
            </a:pPr>
            <a:r>
              <a:rPr b="0" baseline="0" i="0" lang="de-DE" sz="1400" u="none" cap="none" strike="noStrike">
                <a:solidFill>
                  <a:srgbClr val="434343"/>
                </a:solidFill>
                <a:latin typeface="Arial"/>
                <a:ea typeface="Arial"/>
                <a:cs typeface="Arial"/>
                <a:sym typeface="Arial"/>
              </a:rPr>
              <a:t>Our Partners</a:t>
            </a:r>
          </a:p>
        </p:txBody>
      </p:sp>
      <p:pic>
        <p:nvPicPr>
          <p:cNvPr id="194" name="Shape 194"/>
          <p:cNvPicPr preferRelativeResize="0"/>
          <p:nvPr/>
        </p:nvPicPr>
        <p:blipFill rotWithShape="1">
          <a:blip r:embed="rId19">
            <a:alphaModFix/>
          </a:blip>
          <a:srcRect b="0" l="0" r="0" t="0"/>
          <a:stretch/>
        </p:blipFill>
        <p:spPr>
          <a:xfrm>
            <a:off x="7173738" y="4119673"/>
            <a:ext cx="1504951" cy="552451"/>
          </a:xfrm>
          <a:prstGeom prst="rect">
            <a:avLst/>
          </a:prstGeom>
          <a:noFill/>
          <a:ln>
            <a:noFill/>
          </a:ln>
        </p:spPr>
      </p:pic>
      <p:pic>
        <p:nvPicPr>
          <p:cNvPr id="195" name="Shape 195"/>
          <p:cNvPicPr preferRelativeResize="0"/>
          <p:nvPr/>
        </p:nvPicPr>
        <p:blipFill rotWithShape="1">
          <a:blip r:embed="rId20">
            <a:alphaModFix/>
          </a:blip>
          <a:srcRect b="0" l="0" r="0" t="0"/>
          <a:stretch/>
        </p:blipFill>
        <p:spPr>
          <a:xfrm>
            <a:off x="6825849" y="3033488"/>
            <a:ext cx="1895175" cy="4738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